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8"/>
  </p:notesMasterIdLst>
  <p:sldIdLst>
    <p:sldId id="257" r:id="rId5"/>
    <p:sldId id="259" r:id="rId6"/>
    <p:sldId id="258" r:id="rId7"/>
    <p:sldId id="374" r:id="rId8"/>
    <p:sldId id="375" r:id="rId9"/>
    <p:sldId id="372" r:id="rId10"/>
    <p:sldId id="371" r:id="rId11"/>
    <p:sldId id="373" r:id="rId12"/>
    <p:sldId id="376" r:id="rId13"/>
    <p:sldId id="386" r:id="rId14"/>
    <p:sldId id="412" r:id="rId15"/>
    <p:sldId id="380" r:id="rId16"/>
    <p:sldId id="381" r:id="rId17"/>
    <p:sldId id="431" r:id="rId18"/>
    <p:sldId id="427" r:id="rId19"/>
    <p:sldId id="426" r:id="rId20"/>
    <p:sldId id="428" r:id="rId21"/>
    <p:sldId id="401" r:id="rId22"/>
    <p:sldId id="357" r:id="rId23"/>
    <p:sldId id="429" r:id="rId24"/>
    <p:sldId id="430" r:id="rId25"/>
    <p:sldId id="382" r:id="rId26"/>
    <p:sldId id="394" r:id="rId27"/>
    <p:sldId id="395" r:id="rId28"/>
    <p:sldId id="387" r:id="rId29"/>
    <p:sldId id="388" r:id="rId30"/>
    <p:sldId id="383" r:id="rId31"/>
    <p:sldId id="413" r:id="rId32"/>
    <p:sldId id="414" r:id="rId33"/>
    <p:sldId id="415" r:id="rId34"/>
    <p:sldId id="416" r:id="rId35"/>
    <p:sldId id="417" r:id="rId36"/>
    <p:sldId id="418" r:id="rId37"/>
    <p:sldId id="419" r:id="rId38"/>
    <p:sldId id="420" r:id="rId39"/>
    <p:sldId id="421" r:id="rId40"/>
    <p:sldId id="422" r:id="rId41"/>
    <p:sldId id="423" r:id="rId42"/>
    <p:sldId id="391" r:id="rId43"/>
    <p:sldId id="393" r:id="rId44"/>
    <p:sldId id="424" r:id="rId45"/>
    <p:sldId id="389" r:id="rId46"/>
    <p:sldId id="405" r:id="rId47"/>
    <p:sldId id="406" r:id="rId48"/>
    <p:sldId id="407" r:id="rId49"/>
    <p:sldId id="408" r:id="rId50"/>
    <p:sldId id="399" r:id="rId51"/>
    <p:sldId id="398" r:id="rId52"/>
    <p:sldId id="400" r:id="rId53"/>
    <p:sldId id="404" r:id="rId54"/>
    <p:sldId id="409" r:id="rId55"/>
    <p:sldId id="403" r:id="rId56"/>
    <p:sldId id="411" r:id="rId57"/>
    <p:sldId id="396" r:id="rId58"/>
    <p:sldId id="360" r:id="rId59"/>
    <p:sldId id="345" r:id="rId60"/>
    <p:sldId id="348" r:id="rId61"/>
    <p:sldId id="349" r:id="rId62"/>
    <p:sldId id="350" r:id="rId63"/>
    <p:sldId id="361" r:id="rId64"/>
    <p:sldId id="335" r:id="rId65"/>
    <p:sldId id="337" r:id="rId66"/>
    <p:sldId id="379" r:id="rId67"/>
    <p:sldId id="269" r:id="rId68"/>
    <p:sldId id="271" r:id="rId69"/>
    <p:sldId id="291" r:id="rId70"/>
    <p:sldId id="294" r:id="rId71"/>
    <p:sldId id="320" r:id="rId72"/>
    <p:sldId id="378" r:id="rId73"/>
    <p:sldId id="338" r:id="rId74"/>
    <p:sldId id="339" r:id="rId75"/>
    <p:sldId id="340" r:id="rId76"/>
    <p:sldId id="358" r:id="rId77"/>
    <p:sldId id="359" r:id="rId78"/>
    <p:sldId id="362" r:id="rId79"/>
    <p:sldId id="286" r:id="rId80"/>
    <p:sldId id="282" r:id="rId81"/>
    <p:sldId id="270" r:id="rId82"/>
    <p:sldId id="289" r:id="rId83"/>
    <p:sldId id="272" r:id="rId84"/>
    <p:sldId id="273" r:id="rId85"/>
    <p:sldId id="275" r:id="rId86"/>
    <p:sldId id="276" r:id="rId87"/>
    <p:sldId id="277" r:id="rId88"/>
    <p:sldId id="278" r:id="rId89"/>
    <p:sldId id="279" r:id="rId90"/>
    <p:sldId id="280" r:id="rId91"/>
    <p:sldId id="293" r:id="rId92"/>
    <p:sldId id="301" r:id="rId93"/>
    <p:sldId id="299" r:id="rId94"/>
    <p:sldId id="319" r:id="rId95"/>
    <p:sldId id="343" r:id="rId96"/>
    <p:sldId id="346" r:id="rId97"/>
    <p:sldId id="352" r:id="rId98"/>
    <p:sldId id="353" r:id="rId99"/>
    <p:sldId id="366" r:id="rId100"/>
    <p:sldId id="367" r:id="rId101"/>
    <p:sldId id="368" r:id="rId102"/>
    <p:sldId id="356" r:id="rId103"/>
    <p:sldId id="363" r:id="rId104"/>
    <p:sldId id="370" r:id="rId105"/>
    <p:sldId id="365" r:id="rId106"/>
    <p:sldId id="354"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06A548-DCED-44D3-8515-BD19DC95FCBA}">
          <p14:sldIdLst>
            <p14:sldId id="257"/>
            <p14:sldId id="259"/>
          </p14:sldIdLst>
        </p14:section>
        <p14:section name="1. Introduction" id="{3217861D-F031-4A9F-A70A-B5DB430DB361}">
          <p14:sldIdLst>
            <p14:sldId id="258"/>
            <p14:sldId id="374"/>
            <p14:sldId id="375"/>
          </p14:sldIdLst>
        </p14:section>
        <p14:section name="2. Data" id="{71DA8BB8-D9AF-4236-9F85-0B474A2119F3}">
          <p14:sldIdLst>
            <p14:sldId id="372"/>
            <p14:sldId id="371"/>
          </p14:sldIdLst>
        </p14:section>
        <p14:section name="Solution" id="{05410449-DFAD-4A19-940F-0E083586E971}">
          <p14:sldIdLst>
            <p14:sldId id="373"/>
            <p14:sldId id="376"/>
            <p14:sldId id="386"/>
            <p14:sldId id="412"/>
            <p14:sldId id="380"/>
            <p14:sldId id="381"/>
            <p14:sldId id="431"/>
            <p14:sldId id="427"/>
            <p14:sldId id="426"/>
            <p14:sldId id="428"/>
            <p14:sldId id="401"/>
            <p14:sldId id="357"/>
            <p14:sldId id="429"/>
            <p14:sldId id="430"/>
            <p14:sldId id="382"/>
            <p14:sldId id="394"/>
            <p14:sldId id="395"/>
            <p14:sldId id="387"/>
            <p14:sldId id="388"/>
            <p14:sldId id="383"/>
            <p14:sldId id="413"/>
            <p14:sldId id="414"/>
            <p14:sldId id="415"/>
            <p14:sldId id="416"/>
            <p14:sldId id="417"/>
            <p14:sldId id="418"/>
            <p14:sldId id="419"/>
            <p14:sldId id="420"/>
            <p14:sldId id="421"/>
            <p14:sldId id="422"/>
            <p14:sldId id="423"/>
            <p14:sldId id="391"/>
            <p14:sldId id="393"/>
            <p14:sldId id="424"/>
            <p14:sldId id="389"/>
            <p14:sldId id="405"/>
            <p14:sldId id="406"/>
            <p14:sldId id="407"/>
            <p14:sldId id="408"/>
            <p14:sldId id="399"/>
            <p14:sldId id="398"/>
            <p14:sldId id="400"/>
            <p14:sldId id="404"/>
            <p14:sldId id="409"/>
            <p14:sldId id="403"/>
            <p14:sldId id="411"/>
            <p14:sldId id="396"/>
            <p14:sldId id="360"/>
            <p14:sldId id="345"/>
            <p14:sldId id="348"/>
            <p14:sldId id="349"/>
            <p14:sldId id="350"/>
            <p14:sldId id="361"/>
            <p14:sldId id="335"/>
            <p14:sldId id="337"/>
            <p14:sldId id="379"/>
            <p14:sldId id="269"/>
            <p14:sldId id="271"/>
            <p14:sldId id="291"/>
            <p14:sldId id="294"/>
            <p14:sldId id="320"/>
            <p14:sldId id="378"/>
          </p14:sldIdLst>
        </p14:section>
        <p14:section name="2.1. KNN" id="{4A1B6FFC-4472-4EB7-9142-7072689C0ABF}">
          <p14:sldIdLst>
            <p14:sldId id="338"/>
            <p14:sldId id="339"/>
            <p14:sldId id="340"/>
            <p14:sldId id="358"/>
            <p14:sldId id="359"/>
            <p14:sldId id="362"/>
          </p14:sldIdLst>
        </p14:section>
        <p14:section name="2.2. RFC" id="{FA972C27-3BB7-4ACD-AF18-AAD3B567D4C5}">
          <p14:sldIdLst>
            <p14:sldId id="286"/>
            <p14:sldId id="282"/>
            <p14:sldId id="270"/>
            <p14:sldId id="289"/>
            <p14:sldId id="272"/>
            <p14:sldId id="273"/>
            <p14:sldId id="275"/>
            <p14:sldId id="276"/>
            <p14:sldId id="277"/>
            <p14:sldId id="278"/>
            <p14:sldId id="279"/>
            <p14:sldId id="280"/>
            <p14:sldId id="293"/>
            <p14:sldId id="301"/>
            <p14:sldId id="299"/>
            <p14:sldId id="319"/>
          </p14:sldIdLst>
        </p14:section>
        <p14:section name="2.3 LSTM, GRU" id="{186D2C0E-52BF-4932-846D-67D93D8FA3B7}">
          <p14:sldIdLst>
            <p14:sldId id="343"/>
            <p14:sldId id="346"/>
            <p14:sldId id="352"/>
            <p14:sldId id="353"/>
            <p14:sldId id="366"/>
            <p14:sldId id="367"/>
            <p14:sldId id="368"/>
            <p14:sldId id="356"/>
            <p14:sldId id="363"/>
            <p14:sldId id="370"/>
            <p14:sldId id="365"/>
            <p14:sldId id="354"/>
          </p14:sldIdLst>
        </p14:section>
        <p14:section name="3. Web" id="{695285DB-08CF-46AA-A4EC-A83F67E21569}">
          <p14:sldIdLst/>
        </p14:section>
        <p14:section name="Q&amp;A" id="{28046219-61FB-4115-B1B0-64FE30E70AF4}">
          <p14:sldIdLst/>
        </p14:section>
        <p14:section name="5. References" id="{B2F4474E-988C-4413-A3EA-4760BF19E9C4}">
          <p14:sldIdLst/>
        </p14:section>
        <p14:section name="Outro" id="{5D1F86EE-8E16-4C98-8D98-BE69C858DE1C}">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A8CFF6-CF53-0A3C-B373-3EE377393B4F}" name="Nguyen Quang Tri 20210860" initials="" userId="S::Tri.NQ210860@sis.hust.edu.vn::90118861-c00e-4e57-aed4-cbbea367e4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8FA"/>
    <a:srgbClr val="FFFFFF"/>
    <a:srgbClr val="EDA20A"/>
    <a:srgbClr val="262730"/>
    <a:srgbClr val="C02034"/>
    <a:srgbClr val="E59C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9AB6A-8243-E723-E5CD-FC178F8864B8}" v="1012" dt="2025-06-06T01:56:34.013"/>
    <p1510:client id="{100DBEAF-DF59-427A-A880-AC0B47AABB98}" v="1204" dt="2025-06-06T03:00:28.314"/>
    <p1510:client id="{8F1CD5F1-1C1B-48A3-B51D-4656B83FFDA7}" v="53" dt="2025-06-06T02:25:07.534"/>
    <p1510:client id="{A37E3131-3A00-758E-747F-A76C114C9E4A}" v="5" dt="2025-06-06T02:59:12.798"/>
    <p1510:client id="{EEF178F1-F350-BF73-84D7-38D20DFA631E}" v="138" dt="2025-06-05T05:52:56.884"/>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FA2A5-7115-4FF9-B13A-F66E039FE848}" type="datetimeFigureOut">
              <a:rPr lang="en-US" smtClean="0"/>
              <a:t>6/6/2025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767D5-EEB7-432D-930C-1A2304114021}" type="slidenum">
              <a:rPr lang="en-US" smtClean="0"/>
              <a:t>‹#›</a:t>
            </a:fld>
            <a:endParaRPr lang="en-US"/>
          </a:p>
        </p:txBody>
      </p:sp>
    </p:spTree>
    <p:extLst>
      <p:ext uri="{BB962C8B-B14F-4D97-AF65-F5344CB8AC3E}">
        <p14:creationId xmlns:p14="http://schemas.microsoft.com/office/powerpoint/2010/main" val="4216258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7923E-9FED-B212-342D-A01D063F72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8DE27-C2AF-3FDC-6614-66ECB49B3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44993-6804-F682-E512-B5B8EFE55E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2F4F89-E7B2-5DA1-1024-7B1A3E7B3696}"/>
              </a:ext>
            </a:extLst>
          </p:cNvPr>
          <p:cNvSpPr>
            <a:spLocks noGrp="1"/>
          </p:cNvSpPr>
          <p:nvPr>
            <p:ph type="sldNum" sz="quarter" idx="5"/>
          </p:nvPr>
        </p:nvSpPr>
        <p:spPr/>
        <p:txBody>
          <a:bodyPr/>
          <a:lstStyle/>
          <a:p>
            <a:fld id="{080767D5-EEB7-432D-930C-1A2304114021}" type="slidenum">
              <a:rPr lang="en-US" smtClean="0"/>
              <a:t>15</a:t>
            </a:fld>
            <a:endParaRPr lang="en-US"/>
          </a:p>
        </p:txBody>
      </p:sp>
    </p:spTree>
    <p:extLst>
      <p:ext uri="{BB962C8B-B14F-4D97-AF65-F5344CB8AC3E}">
        <p14:creationId xmlns:p14="http://schemas.microsoft.com/office/powerpoint/2010/main" val="2749884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0767D5-EEB7-432D-930C-1A2304114021}" type="slidenum">
              <a:rPr lang="en-US" smtClean="0"/>
              <a:t>67</a:t>
            </a:fld>
            <a:endParaRPr lang="en-US"/>
          </a:p>
        </p:txBody>
      </p:sp>
    </p:spTree>
    <p:extLst>
      <p:ext uri="{BB962C8B-B14F-4D97-AF65-F5344CB8AC3E}">
        <p14:creationId xmlns:p14="http://schemas.microsoft.com/office/powerpoint/2010/main" val="221171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0767D5-EEB7-432D-930C-1A2304114021}" type="slidenum">
              <a:rPr lang="en-US" smtClean="0"/>
              <a:t>68</a:t>
            </a:fld>
            <a:endParaRPr lang="en-US"/>
          </a:p>
        </p:txBody>
      </p:sp>
    </p:spTree>
    <p:extLst>
      <p:ext uri="{BB962C8B-B14F-4D97-AF65-F5344CB8AC3E}">
        <p14:creationId xmlns:p14="http://schemas.microsoft.com/office/powerpoint/2010/main" val="915742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0767D5-EEB7-432D-930C-1A2304114021}" type="slidenum">
              <a:rPr lang="en-US" smtClean="0"/>
              <a:t>78</a:t>
            </a:fld>
            <a:endParaRPr lang="en-US"/>
          </a:p>
        </p:txBody>
      </p:sp>
    </p:spTree>
    <p:extLst>
      <p:ext uri="{BB962C8B-B14F-4D97-AF65-F5344CB8AC3E}">
        <p14:creationId xmlns:p14="http://schemas.microsoft.com/office/powerpoint/2010/main" val="123496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39663-C6D5-A0B5-CDC4-EA48EAA1FA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37E097-799B-18C9-A6E0-4D98B827F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9D0C82-55D0-DEA7-4AF1-315AB13259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B38744-9557-3B4B-8E2B-8EDC5B74E351}"/>
              </a:ext>
            </a:extLst>
          </p:cNvPr>
          <p:cNvSpPr>
            <a:spLocks noGrp="1"/>
          </p:cNvSpPr>
          <p:nvPr>
            <p:ph type="sldNum" sz="quarter" idx="5"/>
          </p:nvPr>
        </p:nvSpPr>
        <p:spPr/>
        <p:txBody>
          <a:bodyPr/>
          <a:lstStyle/>
          <a:p>
            <a:fld id="{080767D5-EEB7-432D-930C-1A2304114021}" type="slidenum">
              <a:rPr lang="en-US" smtClean="0"/>
              <a:t>16</a:t>
            </a:fld>
            <a:endParaRPr lang="en-US"/>
          </a:p>
        </p:txBody>
      </p:sp>
    </p:spTree>
    <p:extLst>
      <p:ext uri="{BB962C8B-B14F-4D97-AF65-F5344CB8AC3E}">
        <p14:creationId xmlns:p14="http://schemas.microsoft.com/office/powerpoint/2010/main" val="4274662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D02E7-67DC-DAD2-8FCC-3EE1A7F40F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74C68-A964-266B-E00A-026CE71FC7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103F1F-5B62-19A3-E4BA-F3B057133A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ED0496-B448-9F76-B17A-0A56B65EF379}"/>
              </a:ext>
            </a:extLst>
          </p:cNvPr>
          <p:cNvSpPr>
            <a:spLocks noGrp="1"/>
          </p:cNvSpPr>
          <p:nvPr>
            <p:ph type="sldNum" sz="quarter" idx="5"/>
          </p:nvPr>
        </p:nvSpPr>
        <p:spPr/>
        <p:txBody>
          <a:bodyPr/>
          <a:lstStyle/>
          <a:p>
            <a:fld id="{080767D5-EEB7-432D-930C-1A2304114021}" type="slidenum">
              <a:rPr lang="en-US" smtClean="0"/>
              <a:t>17</a:t>
            </a:fld>
            <a:endParaRPr lang="en-US"/>
          </a:p>
        </p:txBody>
      </p:sp>
    </p:spTree>
    <p:extLst>
      <p:ext uri="{BB962C8B-B14F-4D97-AF65-F5344CB8AC3E}">
        <p14:creationId xmlns:p14="http://schemas.microsoft.com/office/powerpoint/2010/main" val="189593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0767D5-EEB7-432D-930C-1A2304114021}" type="slidenum">
              <a:rPr lang="en-US" smtClean="0"/>
              <a:t>19</a:t>
            </a:fld>
            <a:endParaRPr lang="en-US"/>
          </a:p>
        </p:txBody>
      </p:sp>
    </p:spTree>
    <p:extLst>
      <p:ext uri="{BB962C8B-B14F-4D97-AF65-F5344CB8AC3E}">
        <p14:creationId xmlns:p14="http://schemas.microsoft.com/office/powerpoint/2010/main" val="25799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F8765-4F82-18DF-729B-F7FA1F1441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31643-AAF5-F71A-6FE6-A1203C6BB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A5E9E-66BF-8397-0D59-71DB233FAD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A777FF-D2A7-4DFD-90A7-B2EA7EA271FA}"/>
              </a:ext>
            </a:extLst>
          </p:cNvPr>
          <p:cNvSpPr>
            <a:spLocks noGrp="1"/>
          </p:cNvSpPr>
          <p:nvPr>
            <p:ph type="sldNum" sz="quarter" idx="5"/>
          </p:nvPr>
        </p:nvSpPr>
        <p:spPr/>
        <p:txBody>
          <a:bodyPr/>
          <a:lstStyle/>
          <a:p>
            <a:fld id="{080767D5-EEB7-432D-930C-1A2304114021}" type="slidenum">
              <a:rPr lang="en-US" smtClean="0"/>
              <a:t>20</a:t>
            </a:fld>
            <a:endParaRPr lang="en-US"/>
          </a:p>
        </p:txBody>
      </p:sp>
    </p:spTree>
    <p:extLst>
      <p:ext uri="{BB962C8B-B14F-4D97-AF65-F5344CB8AC3E}">
        <p14:creationId xmlns:p14="http://schemas.microsoft.com/office/powerpoint/2010/main" val="580006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947D7-176B-2CD0-7080-5420944DA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C6EC0-A89A-319D-76DD-2C123EE8B8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CBB89-945F-2831-22E2-5F662CD6BA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DC50C3-E9A2-2CF4-04E4-17D993A40AD5}"/>
              </a:ext>
            </a:extLst>
          </p:cNvPr>
          <p:cNvSpPr>
            <a:spLocks noGrp="1"/>
          </p:cNvSpPr>
          <p:nvPr>
            <p:ph type="sldNum" sz="quarter" idx="5"/>
          </p:nvPr>
        </p:nvSpPr>
        <p:spPr/>
        <p:txBody>
          <a:bodyPr/>
          <a:lstStyle/>
          <a:p>
            <a:fld id="{080767D5-EEB7-432D-930C-1A2304114021}" type="slidenum">
              <a:rPr lang="en-US" smtClean="0"/>
              <a:t>21</a:t>
            </a:fld>
            <a:endParaRPr lang="en-US"/>
          </a:p>
        </p:txBody>
      </p:sp>
    </p:spTree>
    <p:extLst>
      <p:ext uri="{BB962C8B-B14F-4D97-AF65-F5344CB8AC3E}">
        <p14:creationId xmlns:p14="http://schemas.microsoft.com/office/powerpoint/2010/main" val="4201220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DACEA-65BE-57C1-3147-D223D1DB24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8F43E-0C78-F16C-4B92-D6D63917D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D17291-4567-C689-8FE8-8C808E2DBA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C2E418-03FF-9F41-F2E8-0A5B7DBB1E21}"/>
              </a:ext>
            </a:extLst>
          </p:cNvPr>
          <p:cNvSpPr>
            <a:spLocks noGrp="1"/>
          </p:cNvSpPr>
          <p:nvPr>
            <p:ph type="sldNum" sz="quarter" idx="5"/>
          </p:nvPr>
        </p:nvSpPr>
        <p:spPr/>
        <p:txBody>
          <a:bodyPr/>
          <a:lstStyle/>
          <a:p>
            <a:fld id="{080767D5-EEB7-432D-930C-1A2304114021}" type="slidenum">
              <a:rPr lang="en-US" smtClean="0"/>
              <a:t>52</a:t>
            </a:fld>
            <a:endParaRPr lang="en-US"/>
          </a:p>
        </p:txBody>
      </p:sp>
    </p:spTree>
    <p:extLst>
      <p:ext uri="{BB962C8B-B14F-4D97-AF65-F5344CB8AC3E}">
        <p14:creationId xmlns:p14="http://schemas.microsoft.com/office/powerpoint/2010/main" val="2477634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0767D5-EEB7-432D-930C-1A2304114021}" type="slidenum">
              <a:rPr lang="en-US" smtClean="0"/>
              <a:t>56</a:t>
            </a:fld>
            <a:endParaRPr lang="en-US"/>
          </a:p>
        </p:txBody>
      </p:sp>
    </p:spTree>
    <p:extLst>
      <p:ext uri="{BB962C8B-B14F-4D97-AF65-F5344CB8AC3E}">
        <p14:creationId xmlns:p14="http://schemas.microsoft.com/office/powerpoint/2010/main" val="2355441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0767D5-EEB7-432D-930C-1A2304114021}" type="slidenum">
              <a:rPr lang="en-US" smtClean="0"/>
              <a:t>62</a:t>
            </a:fld>
            <a:endParaRPr lang="en-US"/>
          </a:p>
        </p:txBody>
      </p:sp>
    </p:spTree>
    <p:extLst>
      <p:ext uri="{BB962C8B-B14F-4D97-AF65-F5344CB8AC3E}">
        <p14:creationId xmlns:p14="http://schemas.microsoft.com/office/powerpoint/2010/main" val="6249276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6/6/2025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6/6/2025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6/6/2025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6/6/2025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6/6/2025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6/6/2025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6/6/2025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6/6/2025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6/6/2025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6/6/2025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6/6/2025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hyperlink" Target="https://hub.docker.com/r/hungtrab/stock_prediction" TargetMode="External"/><Relationship Id="rId2" Type="http://schemas.openxmlformats.org/officeDocument/2006/relationships/hyperlink" Target="https://github.com/Duckduck-05/MachineLearningProject" TargetMode="External"/><Relationship Id="rId1" Type="http://schemas.openxmlformats.org/officeDocument/2006/relationships/slideLayout" Target="../slideLayouts/slideLayout4.xml"/><Relationship Id="rId6" Type="http://schemas.openxmlformats.org/officeDocument/2006/relationships/hyperlink" Target="http://52.64.105.162:8501/" TargetMode="External"/><Relationship Id="rId5" Type="http://schemas.openxmlformats.org/officeDocument/2006/relationships/hyperlink" Target="https://stockbook.streamlit.app/" TargetMode="External"/><Relationship Id="rId4" Type="http://schemas.openxmlformats.org/officeDocument/2006/relationships/hyperlink" Target="https://github.com/Duckduck-05/MachineLearningProject.git"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8" Type="http://schemas.openxmlformats.org/officeDocument/2006/relationships/hyperlink" Target="https://arxiv.org/abs/2004.04523" TargetMode="External"/><Relationship Id="rId3" Type="http://schemas.openxmlformats.org/officeDocument/2006/relationships/hyperlink" Target="https://doi.org/10.1016/j.najef.2018.06.013" TargetMode="External"/><Relationship Id="rId7" Type="http://schemas.openxmlformats.org/officeDocument/2006/relationships/hyperlink" Target="https://arxiv.org/abs/1912.05911"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s://doi.org/10.1080/14786440109462720" TargetMode="External"/><Relationship Id="rId5" Type="http://schemas.openxmlformats.org/officeDocument/2006/relationships/hyperlink" Target="https://doi.org/10.1111/j.1540-6261.1986.tb04513.x" TargetMode="External"/><Relationship Id="rId4" Type="http://schemas.openxmlformats.org/officeDocument/2006/relationships/hyperlink" Target="https://doi.org/10.1162/neco.1997.9.8.1735"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Duckduck-05/MachineLearningProjec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hub.docker.com/r/hungtrab/stock_prediction"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F54509-FF3D-440C-D5E7-B98D792E47AC}"/>
              </a:ext>
            </a:extLst>
          </p:cNvPr>
          <p:cNvSpPr txBox="1"/>
          <p:nvPr/>
        </p:nvSpPr>
        <p:spPr>
          <a:xfrm>
            <a:off x="1253787" y="108085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5FAE-1360-F1E9-25EC-9CD5B98B1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8D064-B6B9-11B7-55E6-74BEBB3061E5}"/>
              </a:ext>
            </a:extLst>
          </p:cNvPr>
          <p:cNvSpPr>
            <a:spLocks noGrp="1"/>
          </p:cNvSpPr>
          <p:nvPr>
            <p:ph type="title"/>
          </p:nvPr>
        </p:nvSpPr>
        <p:spPr/>
        <p:txBody>
          <a:bodyPr lIns="91440" tIns="45720" rIns="91440" bIns="45720" anchor="t"/>
          <a:lstStyle/>
          <a:p>
            <a:r>
              <a:rPr lang="en-US">
                <a:latin typeface="Montserrat"/>
                <a:ea typeface="Lato"/>
                <a:cs typeface="Lato"/>
              </a:rPr>
              <a:t>Solution</a:t>
            </a:r>
          </a:p>
        </p:txBody>
      </p:sp>
      <p:sp>
        <p:nvSpPr>
          <p:cNvPr id="4" name="Slide Number Placeholder 3">
            <a:extLst>
              <a:ext uri="{FF2B5EF4-FFF2-40B4-BE49-F238E27FC236}">
                <a16:creationId xmlns:a16="http://schemas.microsoft.com/office/drawing/2014/main" id="{DC4D99E3-9E68-849F-BFD3-0B9B4595964E}"/>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10</a:t>
            </a:fld>
            <a:endParaRPr lang="en-US" sz="2000">
              <a:latin typeface="Montserrat"/>
              <a:ea typeface="Lato"/>
              <a:cs typeface="Lato"/>
            </a:endParaRPr>
          </a:p>
        </p:txBody>
      </p:sp>
      <p:sp>
        <p:nvSpPr>
          <p:cNvPr id="3" name="TextBox 2">
            <a:extLst>
              <a:ext uri="{FF2B5EF4-FFF2-40B4-BE49-F238E27FC236}">
                <a16:creationId xmlns:a16="http://schemas.microsoft.com/office/drawing/2014/main" id="{2A44A5E5-BF6B-9827-4048-CC979AAAB786}"/>
              </a:ext>
            </a:extLst>
          </p:cNvPr>
          <p:cNvSpPr txBox="1"/>
          <p:nvPr/>
        </p:nvSpPr>
        <p:spPr>
          <a:xfrm>
            <a:off x="731195" y="903008"/>
            <a:ext cx="10729609" cy="707886"/>
          </a:xfrm>
          <a:prstGeom prst="rect">
            <a:avLst/>
          </a:prstGeom>
          <a:noFill/>
        </p:spPr>
        <p:txBody>
          <a:bodyPr wrap="square" rtlCol="0">
            <a:spAutoFit/>
          </a:bodyPr>
          <a:lstStyle/>
          <a:p>
            <a:r>
              <a:rPr lang="en-US" sz="2000">
                <a:latin typeface="Montserrat" panose="02000505000000020004" pitchFamily="2" charset="0"/>
              </a:rPr>
              <a:t>Regression: Use deep learning methods: </a:t>
            </a:r>
            <a:r>
              <a:rPr lang="en-US" sz="2000">
                <a:solidFill>
                  <a:srgbClr val="C00000"/>
                </a:solidFill>
                <a:latin typeface="Montserrat" panose="02000505000000020004" pitchFamily="2" charset="0"/>
              </a:rPr>
              <a:t>GRU</a:t>
            </a:r>
            <a:r>
              <a:rPr lang="en-US" sz="2000">
                <a:latin typeface="Montserrat" panose="02000505000000020004" pitchFamily="2" charset="0"/>
              </a:rPr>
              <a:t> and </a:t>
            </a:r>
            <a:r>
              <a:rPr lang="en-US" sz="2000">
                <a:solidFill>
                  <a:srgbClr val="C00000"/>
                </a:solidFill>
                <a:latin typeface="Montserrat" panose="02000505000000020004" pitchFamily="2" charset="0"/>
              </a:rPr>
              <a:t>LSTM</a:t>
            </a:r>
            <a:r>
              <a:rPr lang="en-US" sz="2000">
                <a:latin typeface="Montserrat" panose="02000505000000020004" pitchFamily="2" charset="0"/>
              </a:rPr>
              <a:t>, machine learning methods: </a:t>
            </a:r>
            <a:r>
              <a:rPr lang="en-US" sz="2000" err="1">
                <a:solidFill>
                  <a:srgbClr val="C00000"/>
                </a:solidFill>
                <a:latin typeface="Montserrat" panose="02000505000000020004" pitchFamily="2" charset="0"/>
              </a:rPr>
              <a:t>XGBoost</a:t>
            </a:r>
            <a:r>
              <a:rPr lang="en-US" sz="2000">
                <a:solidFill>
                  <a:srgbClr val="C00000"/>
                </a:solidFill>
                <a:latin typeface="Montserrat" panose="02000505000000020004" pitchFamily="2" charset="0"/>
              </a:rPr>
              <a:t>, Random Forest Regression</a:t>
            </a:r>
            <a:endParaRPr lang="en-US" sz="1400">
              <a:solidFill>
                <a:srgbClr val="C00000"/>
              </a:solidFill>
              <a:latin typeface="Montserrat" panose="02000505000000020004" pitchFamily="2" charset="0"/>
            </a:endParaRPr>
          </a:p>
        </p:txBody>
      </p:sp>
      <p:pic>
        <p:nvPicPr>
          <p:cNvPr id="5" name="Picture 4" descr="A graph with blue lines&#10;&#10;AI-generated content may be incorrect.">
            <a:extLst>
              <a:ext uri="{FF2B5EF4-FFF2-40B4-BE49-F238E27FC236}">
                <a16:creationId xmlns:a16="http://schemas.microsoft.com/office/drawing/2014/main" id="{5014F9E5-6072-0242-A84A-6EA017746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137" y="2274861"/>
            <a:ext cx="7727294" cy="3863647"/>
          </a:xfrm>
          <a:prstGeom prst="rect">
            <a:avLst/>
          </a:prstGeom>
        </p:spPr>
      </p:pic>
      <p:sp>
        <p:nvSpPr>
          <p:cNvPr id="6" name="TextBox 5">
            <a:extLst>
              <a:ext uri="{FF2B5EF4-FFF2-40B4-BE49-F238E27FC236}">
                <a16:creationId xmlns:a16="http://schemas.microsoft.com/office/drawing/2014/main" id="{7C20B119-44CC-7FF2-C317-1314CDC7FA84}"/>
              </a:ext>
            </a:extLst>
          </p:cNvPr>
          <p:cNvSpPr txBox="1"/>
          <p:nvPr/>
        </p:nvSpPr>
        <p:spPr>
          <a:xfrm>
            <a:off x="731195" y="1697568"/>
            <a:ext cx="10729609" cy="707886"/>
          </a:xfrm>
          <a:prstGeom prst="rect">
            <a:avLst/>
          </a:prstGeom>
          <a:noFill/>
        </p:spPr>
        <p:txBody>
          <a:bodyPr wrap="square" rtlCol="0">
            <a:spAutoFit/>
          </a:bodyPr>
          <a:lstStyle/>
          <a:p>
            <a:r>
              <a:rPr lang="en-US" sz="2000">
                <a:latin typeface="Montserrat" panose="02000505000000020004" pitchFamily="2" charset="0"/>
              </a:rPr>
              <a:t>Feature Engineering for </a:t>
            </a:r>
            <a:r>
              <a:rPr lang="en-US" sz="2000">
                <a:solidFill>
                  <a:srgbClr val="C00000"/>
                </a:solidFill>
                <a:latin typeface="Montserrat" panose="02000505000000020004" pitchFamily="2" charset="0"/>
              </a:rPr>
              <a:t>GRU</a:t>
            </a:r>
            <a:r>
              <a:rPr lang="en-US" sz="2000">
                <a:latin typeface="Montserrat" panose="02000505000000020004" pitchFamily="2" charset="0"/>
              </a:rPr>
              <a:t> and </a:t>
            </a:r>
            <a:r>
              <a:rPr lang="en-US" sz="2000">
                <a:solidFill>
                  <a:srgbClr val="C00000"/>
                </a:solidFill>
                <a:latin typeface="Montserrat" panose="02000505000000020004" pitchFamily="2" charset="0"/>
              </a:rPr>
              <a:t>LSTM</a:t>
            </a:r>
            <a:r>
              <a:rPr lang="en-US" sz="2000">
                <a:latin typeface="Montserrat" panose="02000505000000020004" pitchFamily="2" charset="0"/>
              </a:rPr>
              <a:t>: Use </a:t>
            </a:r>
            <a:r>
              <a:rPr lang="en-US" sz="2000">
                <a:solidFill>
                  <a:srgbClr val="C00000"/>
                </a:solidFill>
                <a:latin typeface="Montserrat" panose="02000505000000020004" pitchFamily="2" charset="0"/>
              </a:rPr>
              <a:t>lag features </a:t>
            </a:r>
            <a:r>
              <a:rPr lang="en-US" sz="2000">
                <a:latin typeface="Montserrat" panose="02000505000000020004" pitchFamily="2" charset="0"/>
              </a:rPr>
              <a:t>– Close price in the last 20 days</a:t>
            </a:r>
            <a:endParaRPr lang="en-US" sz="1400">
              <a:latin typeface="Montserrat" panose="02000505000000020004" pitchFamily="2" charset="0"/>
            </a:endParaRPr>
          </a:p>
        </p:txBody>
      </p:sp>
      <p:sp>
        <p:nvSpPr>
          <p:cNvPr id="7" name="TextBox 6">
            <a:extLst>
              <a:ext uri="{FF2B5EF4-FFF2-40B4-BE49-F238E27FC236}">
                <a16:creationId xmlns:a16="http://schemas.microsoft.com/office/drawing/2014/main" id="{0432B6B9-9145-E07F-76C9-235260F8801A}"/>
              </a:ext>
            </a:extLst>
          </p:cNvPr>
          <p:cNvSpPr txBox="1"/>
          <p:nvPr/>
        </p:nvSpPr>
        <p:spPr>
          <a:xfrm>
            <a:off x="9779431" y="2546184"/>
            <a:ext cx="1959254" cy="400110"/>
          </a:xfrm>
          <a:prstGeom prst="rect">
            <a:avLst/>
          </a:prstGeom>
          <a:noFill/>
        </p:spPr>
        <p:txBody>
          <a:bodyPr wrap="none" rtlCol="0">
            <a:spAutoFit/>
          </a:bodyPr>
          <a:lstStyle/>
          <a:p>
            <a:r>
              <a:rPr lang="en-US" sz="2000">
                <a:solidFill>
                  <a:srgbClr val="FF0000"/>
                </a:solidFill>
                <a:latin typeface="UTM Avo" panose="02040603050506020204" pitchFamily="18" charset="0"/>
              </a:rPr>
              <a:t>Next close price?</a:t>
            </a:r>
          </a:p>
        </p:txBody>
      </p:sp>
      <p:cxnSp>
        <p:nvCxnSpPr>
          <p:cNvPr id="9" name="Straight Arrow Connector 8">
            <a:extLst>
              <a:ext uri="{FF2B5EF4-FFF2-40B4-BE49-F238E27FC236}">
                <a16:creationId xmlns:a16="http://schemas.microsoft.com/office/drawing/2014/main" id="{B44953C1-A70B-5890-2246-A8D022C4D506}"/>
              </a:ext>
            </a:extLst>
          </p:cNvPr>
          <p:cNvCxnSpPr>
            <a:stCxn id="7" idx="1"/>
          </p:cNvCxnSpPr>
          <p:nvPr/>
        </p:nvCxnSpPr>
        <p:spPr>
          <a:xfrm flipH="1">
            <a:off x="9425940" y="2746239"/>
            <a:ext cx="353491" cy="5792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6C18E32F-4B55-055A-2254-43E3AE65555C}"/>
              </a:ext>
            </a:extLst>
          </p:cNvPr>
          <p:cNvCxnSpPr>
            <a:cxnSpLocks/>
          </p:cNvCxnSpPr>
          <p:nvPr/>
        </p:nvCxnSpPr>
        <p:spPr>
          <a:xfrm>
            <a:off x="8763000" y="2649613"/>
            <a:ext cx="0" cy="870827"/>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0D75D78A-D5A0-2CCD-768B-944C45CFC70C}"/>
              </a:ext>
            </a:extLst>
          </p:cNvPr>
          <p:cNvCxnSpPr>
            <a:cxnSpLocks/>
          </p:cNvCxnSpPr>
          <p:nvPr/>
        </p:nvCxnSpPr>
        <p:spPr>
          <a:xfrm>
            <a:off x="9357360" y="2649613"/>
            <a:ext cx="0" cy="844157"/>
          </a:xfrm>
          <a:prstGeom prst="line">
            <a:avLst/>
          </a:prstGeom>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2F0F186A-18A7-DD4C-2DB4-9F1E220A37BD}"/>
              </a:ext>
            </a:extLst>
          </p:cNvPr>
          <p:cNvSpPr txBox="1"/>
          <p:nvPr/>
        </p:nvSpPr>
        <p:spPr>
          <a:xfrm>
            <a:off x="7912427" y="3868522"/>
            <a:ext cx="1728358" cy="400110"/>
          </a:xfrm>
          <a:prstGeom prst="rect">
            <a:avLst/>
          </a:prstGeom>
          <a:noFill/>
        </p:spPr>
        <p:txBody>
          <a:bodyPr wrap="none" rtlCol="0">
            <a:spAutoFit/>
          </a:bodyPr>
          <a:lstStyle/>
          <a:p>
            <a:r>
              <a:rPr lang="en-US" sz="2000">
                <a:solidFill>
                  <a:schemeClr val="accent4"/>
                </a:solidFill>
                <a:latin typeface="UTM Avo" panose="02040603050506020204" pitchFamily="18" charset="0"/>
              </a:rPr>
              <a:t>Lag features</a:t>
            </a:r>
          </a:p>
        </p:txBody>
      </p:sp>
      <p:cxnSp>
        <p:nvCxnSpPr>
          <p:cNvPr id="18" name="Straight Arrow Connector 17">
            <a:extLst>
              <a:ext uri="{FF2B5EF4-FFF2-40B4-BE49-F238E27FC236}">
                <a16:creationId xmlns:a16="http://schemas.microsoft.com/office/drawing/2014/main" id="{C70A5340-7F52-B3B0-3FD1-1FAE36B3551A}"/>
              </a:ext>
            </a:extLst>
          </p:cNvPr>
          <p:cNvCxnSpPr/>
          <p:nvPr/>
        </p:nvCxnSpPr>
        <p:spPr>
          <a:xfrm flipV="1">
            <a:off x="8997690" y="3429000"/>
            <a:ext cx="105670" cy="4191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293753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AB6A8C-302B-14DF-0C83-BD7A780EB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A3A9B-9AA4-5D4A-2A1C-5773807108B8}"/>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99B7038A-1AC9-C6C9-F4CF-77DC952DF2E0}"/>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2.3. Gated Recurrent Unit (GRU)</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02C28B36-1852-2860-87E3-8A06709AD339}"/>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100</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FFC2B983-8550-5EF8-7671-1E7D2EB219BD}"/>
              </a:ext>
            </a:extLst>
          </p:cNvPr>
          <p:cNvSpPr txBox="1"/>
          <p:nvPr/>
        </p:nvSpPr>
        <p:spPr>
          <a:xfrm>
            <a:off x="335360" y="1828762"/>
            <a:ext cx="1050560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Montserrat"/>
                <a:ea typeface="+mn-lt"/>
                <a:cs typeface="+mn-lt"/>
              </a:rPr>
              <a:t>Gated Recurrent Unit (GRU) streamlines the LSTM design by merging the input and forget gates into a single update gate, while retaining a reset gate to manage short-term memory. This simplification reduces the number of trainable parameters, which can accelerate convergence on smaller datasets or under constrained computational budgets.</a:t>
            </a:r>
            <a:endParaRPr lang="en-US">
              <a:latin typeface="Montserrat"/>
              <a:ea typeface="+mn-lt"/>
              <a:cs typeface="+mn-lt"/>
            </a:endParaRPr>
          </a:p>
        </p:txBody>
      </p:sp>
      <p:pic>
        <p:nvPicPr>
          <p:cNvPr id="8" name="Picture 7" descr="A diagram of a flowchart&#10;&#10;AI-generated content may be incorrect.">
            <a:extLst>
              <a:ext uri="{FF2B5EF4-FFF2-40B4-BE49-F238E27FC236}">
                <a16:creationId xmlns:a16="http://schemas.microsoft.com/office/drawing/2014/main" id="{BD0B7A42-7A05-6509-1011-847F7510DA34}"/>
              </a:ext>
            </a:extLst>
          </p:cNvPr>
          <p:cNvPicPr>
            <a:picLocks noChangeAspect="1"/>
          </p:cNvPicPr>
          <p:nvPr/>
        </p:nvPicPr>
        <p:blipFill>
          <a:blip r:embed="rId2"/>
          <a:stretch>
            <a:fillRect/>
          </a:stretch>
        </p:blipFill>
        <p:spPr>
          <a:xfrm>
            <a:off x="3726439" y="3432464"/>
            <a:ext cx="3708689" cy="2807278"/>
          </a:xfrm>
          <a:prstGeom prst="rect">
            <a:avLst/>
          </a:prstGeom>
        </p:spPr>
      </p:pic>
    </p:spTree>
    <p:extLst>
      <p:ext uri="{BB962C8B-B14F-4D97-AF65-F5344CB8AC3E}">
        <p14:creationId xmlns:p14="http://schemas.microsoft.com/office/powerpoint/2010/main" val="26227428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594394-1AD3-130B-661C-3F1607B7C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99D8A5-94C8-1940-FA97-5F27B643A885}"/>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8C88F1E0-C7B1-017B-1BA2-A00814E7996B}"/>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2.3. Gated Recurrent Unit (GRU)</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F22A9B79-585A-FA53-77D2-ACB2C02EF549}"/>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101</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FF827A0E-4D4A-690A-BA9F-45BB5B83A180}"/>
              </a:ext>
            </a:extLst>
          </p:cNvPr>
          <p:cNvSpPr txBox="1"/>
          <p:nvPr/>
        </p:nvSpPr>
        <p:spPr>
          <a:xfrm>
            <a:off x="335360" y="1817557"/>
            <a:ext cx="6101694"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Montserrat"/>
                <a:ea typeface="+mn-lt"/>
                <a:cs typeface="+mn-lt"/>
              </a:rPr>
              <a:t>The reset gate determines how much of the previous hidden state h</a:t>
            </a:r>
            <a:r>
              <a:rPr lang="en-US" sz="2000" baseline="-25000">
                <a:latin typeface="Montserrat"/>
                <a:ea typeface="+mn-lt"/>
                <a:cs typeface="+mn-lt"/>
              </a:rPr>
              <a:t>t-1</a:t>
            </a:r>
            <a:r>
              <a:rPr lang="en-US" sz="2000">
                <a:latin typeface="Montserrat"/>
                <a:ea typeface="+mn-lt"/>
                <a:cs typeface="+mn-lt"/>
              </a:rPr>
              <a:t> should be forgotten.</a:t>
            </a:r>
          </a:p>
          <a:p>
            <a:pPr marL="285750" indent="-285750">
              <a:buFont typeface="Arial"/>
              <a:buChar char="•"/>
            </a:pPr>
            <a:r>
              <a:rPr lang="en-US" sz="2000">
                <a:latin typeface="Montserrat"/>
                <a:ea typeface="+mn-lt"/>
                <a:cs typeface="+mn-lt"/>
              </a:rPr>
              <a:t>The update gate controls how much of the new information </a:t>
            </a:r>
            <a:r>
              <a:rPr lang="en-US" sz="2000" err="1">
                <a:latin typeface="Montserrat"/>
                <a:ea typeface="+mn-lt"/>
                <a:cs typeface="+mn-lt"/>
              </a:rPr>
              <a:t>x</a:t>
            </a:r>
            <a:r>
              <a:rPr lang="en-US" sz="2000" baseline="-25000" err="1">
                <a:latin typeface="Montserrat"/>
                <a:ea typeface="+mn-lt"/>
                <a:cs typeface="+mn-lt"/>
              </a:rPr>
              <a:t>t</a:t>
            </a:r>
            <a:r>
              <a:rPr lang="en-US" sz="2000">
                <a:latin typeface="Montserrat"/>
                <a:ea typeface="+mn-lt"/>
                <a:cs typeface="+mn-lt"/>
              </a:rPr>
              <a:t> should be used to update the hidden state</a:t>
            </a:r>
          </a:p>
          <a:p>
            <a:pPr marL="285750" indent="-285750">
              <a:buFont typeface="Arial"/>
              <a:buChar char="•"/>
            </a:pPr>
            <a:r>
              <a:rPr lang="en-US" sz="2000">
                <a:latin typeface="Montserrat"/>
                <a:ea typeface="+mn-lt"/>
                <a:cs typeface="+mn-lt"/>
              </a:rPr>
              <a:t>This is the potential new hidden state calculated based on the current input and the previous hidden state.</a:t>
            </a:r>
          </a:p>
          <a:p>
            <a:pPr marL="285750" indent="-285750">
              <a:buFont typeface="Arial"/>
              <a:buChar char="•"/>
            </a:pPr>
            <a:r>
              <a:rPr lang="en-US" sz="2000">
                <a:latin typeface="Montserrat"/>
                <a:ea typeface="+mn-lt"/>
                <a:cs typeface="+mn-lt"/>
              </a:rPr>
              <a:t>The final hidden state is a weighted average of the previous hidden state h</a:t>
            </a:r>
            <a:r>
              <a:rPr lang="en-US" sz="2000" baseline="-25000">
                <a:latin typeface="Montserrat"/>
                <a:ea typeface="+mn-lt"/>
                <a:cs typeface="+mn-lt"/>
              </a:rPr>
              <a:t>t-1</a:t>
            </a:r>
            <a:r>
              <a:rPr lang="en-US" sz="2000">
                <a:latin typeface="Montserrat"/>
                <a:ea typeface="+mn-lt"/>
                <a:cs typeface="+mn-lt"/>
              </a:rPr>
              <a:t> and the candidate hidden state </a:t>
            </a:r>
            <a:r>
              <a:rPr lang="en-US" sz="2000" err="1">
                <a:latin typeface="Montserrat"/>
                <a:ea typeface="+mn-lt"/>
                <a:cs typeface="+mn-lt"/>
              </a:rPr>
              <a:t>h′</a:t>
            </a:r>
            <a:r>
              <a:rPr lang="en-US" sz="2000" baseline="-25000" err="1">
                <a:latin typeface="Montserrat"/>
                <a:ea typeface="+mn-lt"/>
                <a:cs typeface="+mn-lt"/>
              </a:rPr>
              <a:t>t</a:t>
            </a:r>
            <a:r>
              <a:rPr lang="en-US" sz="2000">
                <a:latin typeface="Montserrat"/>
                <a:ea typeface="+mn-lt"/>
                <a:cs typeface="+mn-lt"/>
              </a:rPr>
              <a:t> based on the update gate </a:t>
            </a:r>
            <a:r>
              <a:rPr lang="en-US" sz="2000" err="1">
                <a:latin typeface="Montserrat"/>
                <a:ea typeface="+mn-lt"/>
                <a:cs typeface="+mn-lt"/>
              </a:rPr>
              <a:t>z</a:t>
            </a:r>
            <a:r>
              <a:rPr lang="en-US" sz="2000" baseline="-25000" err="1">
                <a:latin typeface="Montserrat"/>
                <a:ea typeface="+mn-lt"/>
                <a:cs typeface="+mn-lt"/>
              </a:rPr>
              <a:t>t</a:t>
            </a:r>
            <a:endParaRPr lang="en-US" sz="2000" baseline="-25000">
              <a:latin typeface="Montserrat"/>
              <a:ea typeface="+mn-lt"/>
              <a:cs typeface="+mn-lt"/>
            </a:endParaRPr>
          </a:p>
        </p:txBody>
      </p:sp>
      <p:pic>
        <p:nvPicPr>
          <p:cNvPr id="8" name="Picture 7" descr="A diagram of a flowchart&#10;&#10;AI-generated content may be incorrect.">
            <a:extLst>
              <a:ext uri="{FF2B5EF4-FFF2-40B4-BE49-F238E27FC236}">
                <a16:creationId xmlns:a16="http://schemas.microsoft.com/office/drawing/2014/main" id="{61A47E52-2552-50E7-9723-F67C5ABADA92}"/>
              </a:ext>
            </a:extLst>
          </p:cNvPr>
          <p:cNvPicPr>
            <a:picLocks noChangeAspect="1"/>
          </p:cNvPicPr>
          <p:nvPr/>
        </p:nvPicPr>
        <p:blipFill>
          <a:blip r:embed="rId2"/>
          <a:stretch>
            <a:fillRect/>
          </a:stretch>
        </p:blipFill>
        <p:spPr>
          <a:xfrm>
            <a:off x="6628762" y="1874846"/>
            <a:ext cx="5232689" cy="3972689"/>
          </a:xfrm>
          <a:prstGeom prst="rect">
            <a:avLst/>
          </a:prstGeom>
        </p:spPr>
      </p:pic>
    </p:spTree>
    <p:extLst>
      <p:ext uri="{BB962C8B-B14F-4D97-AF65-F5344CB8AC3E}">
        <p14:creationId xmlns:p14="http://schemas.microsoft.com/office/powerpoint/2010/main" val="27521022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6F89C8-3E7A-4A14-CCAA-7C4C53D68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C0DD7-A1F6-1E0F-B320-CA2A90914311}"/>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65B35014-FB70-BB6D-5DB0-8EE9321D1137}"/>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2.4. Model definition and training</a:t>
            </a:r>
          </a:p>
        </p:txBody>
      </p:sp>
      <p:sp>
        <p:nvSpPr>
          <p:cNvPr id="4" name="Slide Number Placeholder 3">
            <a:extLst>
              <a:ext uri="{FF2B5EF4-FFF2-40B4-BE49-F238E27FC236}">
                <a16:creationId xmlns:a16="http://schemas.microsoft.com/office/drawing/2014/main" id="{8DA6F37F-DC45-F8F9-87C8-94D7F2317E78}"/>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102</a:t>
            </a:fld>
            <a:endParaRPr lang="en-US">
              <a:latin typeface="Montserrat" pitchFamily="2" charset="0"/>
              <a:ea typeface="Lato"/>
              <a:cs typeface="Lato"/>
            </a:endParaRPr>
          </a:p>
        </p:txBody>
      </p:sp>
      <p:pic>
        <p:nvPicPr>
          <p:cNvPr id="5" name="Picture 4" descr="A screenshot of a computer code&#10;&#10;AI-generated content may be incorrect.">
            <a:extLst>
              <a:ext uri="{FF2B5EF4-FFF2-40B4-BE49-F238E27FC236}">
                <a16:creationId xmlns:a16="http://schemas.microsoft.com/office/drawing/2014/main" id="{51EB2BB9-354F-D97A-05D4-B9E7AC2EBF42}"/>
              </a:ext>
            </a:extLst>
          </p:cNvPr>
          <p:cNvPicPr>
            <a:picLocks noChangeAspect="1"/>
          </p:cNvPicPr>
          <p:nvPr/>
        </p:nvPicPr>
        <p:blipFill>
          <a:blip r:embed="rId2"/>
          <a:stretch>
            <a:fillRect/>
          </a:stretch>
        </p:blipFill>
        <p:spPr>
          <a:xfrm>
            <a:off x="336737" y="1912004"/>
            <a:ext cx="9837645" cy="3683934"/>
          </a:xfrm>
          <a:prstGeom prst="rect">
            <a:avLst/>
          </a:prstGeom>
        </p:spPr>
      </p:pic>
    </p:spTree>
    <p:extLst>
      <p:ext uri="{BB962C8B-B14F-4D97-AF65-F5344CB8AC3E}">
        <p14:creationId xmlns:p14="http://schemas.microsoft.com/office/powerpoint/2010/main" val="40952132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16EE04-10D0-9962-4C4C-CA801BC93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6D88E-E95C-D548-984E-C6CC38141DDA}"/>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A22BF49F-A7CE-FAAC-6144-DA4C9F680624}"/>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3.   Result Analysis</a:t>
            </a:r>
          </a:p>
          <a:p>
            <a:pPr marL="0" indent="0">
              <a:buNone/>
            </a:pPr>
            <a:r>
              <a:rPr lang="en-US" sz="2400">
                <a:latin typeface="Montserrat"/>
                <a:ea typeface="Lato"/>
                <a:cs typeface="Arial"/>
              </a:rPr>
              <a:t> </a:t>
            </a:r>
          </a:p>
        </p:txBody>
      </p:sp>
      <p:sp>
        <p:nvSpPr>
          <p:cNvPr id="4" name="Slide Number Placeholder 3">
            <a:extLst>
              <a:ext uri="{FF2B5EF4-FFF2-40B4-BE49-F238E27FC236}">
                <a16:creationId xmlns:a16="http://schemas.microsoft.com/office/drawing/2014/main" id="{19C0F1D6-DD0E-6985-7D45-2AF111730ED0}"/>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103</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9316CAF0-382D-E1E9-D222-740F69C54598}"/>
              </a:ext>
            </a:extLst>
          </p:cNvPr>
          <p:cNvSpPr txBox="1"/>
          <p:nvPr/>
        </p:nvSpPr>
        <p:spPr>
          <a:xfrm>
            <a:off x="338736" y="1520785"/>
            <a:ext cx="105056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Montserrat"/>
                <a:ea typeface="Lato"/>
                <a:cs typeface="Lato"/>
              </a:rPr>
              <a:t>We tested on various neurons and optimizers for both SP500 Index and selected the best configuration of 1000 neurons with the SGD optimizer for both models</a:t>
            </a:r>
            <a:endParaRPr lang="en-US">
              <a:latin typeface="Montserrat"/>
              <a:ea typeface="Calibri"/>
              <a:cs typeface="Calibri"/>
            </a:endParaRPr>
          </a:p>
        </p:txBody>
      </p:sp>
      <p:pic>
        <p:nvPicPr>
          <p:cNvPr id="7" name="Picture 6" descr="A graph with blue and orange lines&#10;&#10;AI-generated content may be incorrect.">
            <a:extLst>
              <a:ext uri="{FF2B5EF4-FFF2-40B4-BE49-F238E27FC236}">
                <a16:creationId xmlns:a16="http://schemas.microsoft.com/office/drawing/2014/main" id="{97B2EB5D-4953-897A-E622-4468DE2DF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599" y="2568401"/>
            <a:ext cx="4469575" cy="3506304"/>
          </a:xfrm>
          <a:prstGeom prst="rect">
            <a:avLst/>
          </a:prstGeom>
        </p:spPr>
      </p:pic>
      <p:pic>
        <p:nvPicPr>
          <p:cNvPr id="9" name="Picture 8" descr="A graph of blue and orange lines&#10;&#10;AI-generated content may be incorrect.">
            <a:extLst>
              <a:ext uri="{FF2B5EF4-FFF2-40B4-BE49-F238E27FC236}">
                <a16:creationId xmlns:a16="http://schemas.microsoft.com/office/drawing/2014/main" id="{B1FEA0BA-9275-E2E7-0059-82FDD9241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612" y="2536448"/>
            <a:ext cx="4375583" cy="3432569"/>
          </a:xfrm>
          <a:prstGeom prst="rect">
            <a:avLst/>
          </a:prstGeom>
        </p:spPr>
      </p:pic>
    </p:spTree>
    <p:extLst>
      <p:ext uri="{BB962C8B-B14F-4D97-AF65-F5344CB8AC3E}">
        <p14:creationId xmlns:p14="http://schemas.microsoft.com/office/powerpoint/2010/main" val="109105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32B7E-A78C-2E03-6E1B-D3BD4DE24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4DB08-7F9F-4E32-8B78-CC22DF8B614E}"/>
              </a:ext>
            </a:extLst>
          </p:cNvPr>
          <p:cNvSpPr>
            <a:spLocks noGrp="1"/>
          </p:cNvSpPr>
          <p:nvPr>
            <p:ph type="title"/>
          </p:nvPr>
        </p:nvSpPr>
        <p:spPr/>
        <p:txBody>
          <a:bodyPr lIns="91440" tIns="45720" rIns="91440" bIns="45720" anchor="t"/>
          <a:lstStyle/>
          <a:p>
            <a:r>
              <a:rPr lang="en-US">
                <a:latin typeface="Montserrat"/>
                <a:ea typeface="Lato"/>
                <a:cs typeface="Lato"/>
              </a:rPr>
              <a:t>Solution</a:t>
            </a:r>
          </a:p>
        </p:txBody>
      </p:sp>
      <p:sp>
        <p:nvSpPr>
          <p:cNvPr id="4" name="Slide Number Placeholder 3">
            <a:extLst>
              <a:ext uri="{FF2B5EF4-FFF2-40B4-BE49-F238E27FC236}">
                <a16:creationId xmlns:a16="http://schemas.microsoft.com/office/drawing/2014/main" id="{4EB511ED-9F54-7852-49F9-D0348D5830CB}"/>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11</a:t>
            </a:fld>
            <a:endParaRPr lang="en-US" sz="2000">
              <a:latin typeface="Montserrat"/>
              <a:ea typeface="Lato"/>
              <a:cs typeface="Lato"/>
            </a:endParaRPr>
          </a:p>
        </p:txBody>
      </p:sp>
      <p:pic>
        <p:nvPicPr>
          <p:cNvPr id="5" name="Picture 4" descr="A graph with blue lines&#10;&#10;AI-generated content may be incorrect.">
            <a:extLst>
              <a:ext uri="{FF2B5EF4-FFF2-40B4-BE49-F238E27FC236}">
                <a16:creationId xmlns:a16="http://schemas.microsoft.com/office/drawing/2014/main" id="{33151C2E-D883-A8DE-E9D9-B28D34B8A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137" y="2274861"/>
            <a:ext cx="7727294" cy="3863647"/>
          </a:xfrm>
          <a:prstGeom prst="rect">
            <a:avLst/>
          </a:prstGeom>
        </p:spPr>
      </p:pic>
      <p:sp>
        <p:nvSpPr>
          <p:cNvPr id="6" name="TextBox 5">
            <a:extLst>
              <a:ext uri="{FF2B5EF4-FFF2-40B4-BE49-F238E27FC236}">
                <a16:creationId xmlns:a16="http://schemas.microsoft.com/office/drawing/2014/main" id="{7A20823B-0B22-6133-2B97-AE2D96C08DED}"/>
              </a:ext>
            </a:extLst>
          </p:cNvPr>
          <p:cNvSpPr txBox="1"/>
          <p:nvPr/>
        </p:nvSpPr>
        <p:spPr>
          <a:xfrm>
            <a:off x="731195" y="947824"/>
            <a:ext cx="10729609" cy="1015663"/>
          </a:xfrm>
          <a:prstGeom prst="rect">
            <a:avLst/>
          </a:prstGeom>
          <a:noFill/>
        </p:spPr>
        <p:txBody>
          <a:bodyPr wrap="square" rtlCol="0">
            <a:spAutoFit/>
          </a:bodyPr>
          <a:lstStyle/>
          <a:p>
            <a:r>
              <a:rPr lang="en-US" sz="2000">
                <a:latin typeface="Montserrat" panose="02000505000000020004" pitchFamily="2" charset="0"/>
              </a:rPr>
              <a:t>Feature Engineering for </a:t>
            </a:r>
            <a:r>
              <a:rPr lang="en-US" sz="2000" err="1">
                <a:solidFill>
                  <a:srgbClr val="C00000"/>
                </a:solidFill>
                <a:latin typeface="Montserrat" panose="02000505000000020004" pitchFamily="2" charset="0"/>
              </a:rPr>
              <a:t>XGBoost</a:t>
            </a:r>
            <a:r>
              <a:rPr lang="en-US" sz="2000">
                <a:latin typeface="Montserrat" panose="02000505000000020004" pitchFamily="2" charset="0"/>
              </a:rPr>
              <a:t> and </a:t>
            </a:r>
            <a:r>
              <a:rPr lang="en-US" sz="2000">
                <a:solidFill>
                  <a:srgbClr val="C00000"/>
                </a:solidFill>
                <a:latin typeface="Montserrat" panose="02000505000000020004" pitchFamily="2" charset="0"/>
              </a:rPr>
              <a:t>Random Forest</a:t>
            </a:r>
            <a:r>
              <a:rPr lang="en-US" sz="2000">
                <a:latin typeface="Montserrat" panose="02000505000000020004" pitchFamily="2" charset="0"/>
              </a:rPr>
              <a:t>: Use </a:t>
            </a:r>
            <a:r>
              <a:rPr lang="en-US" sz="2000">
                <a:solidFill>
                  <a:srgbClr val="C00000"/>
                </a:solidFill>
                <a:latin typeface="Montserrat" panose="02000505000000020004" pitchFamily="2" charset="0"/>
              </a:rPr>
              <a:t>lag features </a:t>
            </a:r>
            <a:r>
              <a:rPr lang="en-US" sz="2000">
                <a:latin typeface="Montserrat" panose="02000505000000020004" pitchFamily="2" charset="0"/>
              </a:rPr>
              <a:t>– Close price in the last 14 days to predict for the </a:t>
            </a:r>
            <a:r>
              <a:rPr lang="en-US" sz="2000">
                <a:solidFill>
                  <a:srgbClr val="C00000"/>
                </a:solidFill>
                <a:latin typeface="Montserrat" panose="02000505000000020004" pitchFamily="2" charset="0"/>
              </a:rPr>
              <a:t>percentage change for the next day close price</a:t>
            </a:r>
            <a:endParaRPr lang="en-US" sz="1400">
              <a:solidFill>
                <a:srgbClr val="C00000"/>
              </a:solidFill>
              <a:latin typeface="Montserrat" panose="02000505000000020004" pitchFamily="2" charset="0"/>
            </a:endParaRPr>
          </a:p>
        </p:txBody>
      </p:sp>
      <p:sp>
        <p:nvSpPr>
          <p:cNvPr id="7" name="TextBox 6">
            <a:extLst>
              <a:ext uri="{FF2B5EF4-FFF2-40B4-BE49-F238E27FC236}">
                <a16:creationId xmlns:a16="http://schemas.microsoft.com/office/drawing/2014/main" id="{48FE8377-5656-70F3-875E-64BEF0FCB58D}"/>
              </a:ext>
            </a:extLst>
          </p:cNvPr>
          <p:cNvSpPr txBox="1"/>
          <p:nvPr/>
        </p:nvSpPr>
        <p:spPr>
          <a:xfrm>
            <a:off x="9779431" y="2546184"/>
            <a:ext cx="2326599" cy="707886"/>
          </a:xfrm>
          <a:prstGeom prst="rect">
            <a:avLst/>
          </a:prstGeom>
          <a:noFill/>
        </p:spPr>
        <p:txBody>
          <a:bodyPr wrap="none" rtlCol="0">
            <a:spAutoFit/>
          </a:bodyPr>
          <a:lstStyle/>
          <a:p>
            <a:r>
              <a:rPr lang="en-US" sz="2000">
                <a:solidFill>
                  <a:srgbClr val="FF0000"/>
                </a:solidFill>
                <a:latin typeface="UTM Avo" panose="02040603050506020204" pitchFamily="18" charset="0"/>
              </a:rPr>
              <a:t>Next percentage</a:t>
            </a:r>
          </a:p>
          <a:p>
            <a:r>
              <a:rPr lang="en-US" sz="2000">
                <a:solidFill>
                  <a:srgbClr val="FF0000"/>
                </a:solidFill>
                <a:latin typeface="UTM Avo" panose="02040603050506020204" pitchFamily="18" charset="0"/>
              </a:rPr>
              <a:t>change?</a:t>
            </a:r>
          </a:p>
        </p:txBody>
      </p:sp>
      <p:cxnSp>
        <p:nvCxnSpPr>
          <p:cNvPr id="9" name="Straight Arrow Connector 8">
            <a:extLst>
              <a:ext uri="{FF2B5EF4-FFF2-40B4-BE49-F238E27FC236}">
                <a16:creationId xmlns:a16="http://schemas.microsoft.com/office/drawing/2014/main" id="{9DE24708-3043-D4AD-5D82-AB4B97574545}"/>
              </a:ext>
            </a:extLst>
          </p:cNvPr>
          <p:cNvCxnSpPr>
            <a:stCxn id="7" idx="1"/>
          </p:cNvCxnSpPr>
          <p:nvPr/>
        </p:nvCxnSpPr>
        <p:spPr>
          <a:xfrm flipH="1" flipV="1">
            <a:off x="9425940" y="2804160"/>
            <a:ext cx="353491" cy="9596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222B3DB0-A668-EDBA-2786-FAC5471AA2CA}"/>
              </a:ext>
            </a:extLst>
          </p:cNvPr>
          <p:cNvCxnSpPr>
            <a:cxnSpLocks/>
          </p:cNvCxnSpPr>
          <p:nvPr/>
        </p:nvCxnSpPr>
        <p:spPr>
          <a:xfrm>
            <a:off x="8763000" y="2649613"/>
            <a:ext cx="0" cy="870827"/>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9724B047-30E3-CD36-A8DC-181773D0A715}"/>
              </a:ext>
            </a:extLst>
          </p:cNvPr>
          <p:cNvCxnSpPr>
            <a:cxnSpLocks/>
          </p:cNvCxnSpPr>
          <p:nvPr/>
        </p:nvCxnSpPr>
        <p:spPr>
          <a:xfrm>
            <a:off x="9357360" y="2649613"/>
            <a:ext cx="0" cy="844157"/>
          </a:xfrm>
          <a:prstGeom prst="line">
            <a:avLst/>
          </a:prstGeom>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679AF313-2234-A08B-DA76-3C9FA2BA1C3E}"/>
              </a:ext>
            </a:extLst>
          </p:cNvPr>
          <p:cNvSpPr txBox="1"/>
          <p:nvPr/>
        </p:nvSpPr>
        <p:spPr>
          <a:xfrm>
            <a:off x="7912427" y="3868522"/>
            <a:ext cx="1728358" cy="400110"/>
          </a:xfrm>
          <a:prstGeom prst="rect">
            <a:avLst/>
          </a:prstGeom>
          <a:noFill/>
        </p:spPr>
        <p:txBody>
          <a:bodyPr wrap="none" rtlCol="0">
            <a:spAutoFit/>
          </a:bodyPr>
          <a:lstStyle/>
          <a:p>
            <a:r>
              <a:rPr lang="en-US" sz="2000">
                <a:solidFill>
                  <a:schemeClr val="accent4"/>
                </a:solidFill>
                <a:latin typeface="UTM Avo" panose="02040603050506020204" pitchFamily="18" charset="0"/>
              </a:rPr>
              <a:t>Lag features</a:t>
            </a:r>
          </a:p>
        </p:txBody>
      </p:sp>
      <p:cxnSp>
        <p:nvCxnSpPr>
          <p:cNvPr id="18" name="Straight Arrow Connector 17">
            <a:extLst>
              <a:ext uri="{FF2B5EF4-FFF2-40B4-BE49-F238E27FC236}">
                <a16:creationId xmlns:a16="http://schemas.microsoft.com/office/drawing/2014/main" id="{D7FDD1E6-8FCB-7F81-1518-D9DE80C4F4D4}"/>
              </a:ext>
            </a:extLst>
          </p:cNvPr>
          <p:cNvCxnSpPr/>
          <p:nvPr/>
        </p:nvCxnSpPr>
        <p:spPr>
          <a:xfrm flipV="1">
            <a:off x="8997690" y="3429000"/>
            <a:ext cx="105670" cy="4191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7B952DBB-3837-98B6-24A5-50D281732611}"/>
              </a:ext>
            </a:extLst>
          </p:cNvPr>
          <p:cNvCxnSpPr>
            <a:stCxn id="7" idx="2"/>
          </p:cNvCxnSpPr>
          <p:nvPr/>
        </p:nvCxnSpPr>
        <p:spPr>
          <a:xfrm>
            <a:off x="10942731" y="3254070"/>
            <a:ext cx="886" cy="10145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B8A37E9A-6A37-B71D-EBBD-729743775E79}"/>
              </a:ext>
            </a:extLst>
          </p:cNvPr>
          <p:cNvSpPr txBox="1"/>
          <p:nvPr/>
        </p:nvSpPr>
        <p:spPr>
          <a:xfrm>
            <a:off x="9779430" y="4337482"/>
            <a:ext cx="2175917" cy="400110"/>
          </a:xfrm>
          <a:prstGeom prst="rect">
            <a:avLst/>
          </a:prstGeom>
          <a:noFill/>
        </p:spPr>
        <p:txBody>
          <a:bodyPr wrap="none" rtlCol="0">
            <a:spAutoFit/>
          </a:bodyPr>
          <a:lstStyle/>
          <a:p>
            <a:r>
              <a:rPr lang="en-US" sz="2000">
                <a:solidFill>
                  <a:srgbClr val="FF0000"/>
                </a:solidFill>
                <a:latin typeface="UTM Avo" panose="02040603050506020204" pitchFamily="18" charset="0"/>
              </a:rPr>
              <a:t>Next close price</a:t>
            </a:r>
          </a:p>
        </p:txBody>
      </p:sp>
    </p:spTree>
    <p:extLst>
      <p:ext uri="{BB962C8B-B14F-4D97-AF65-F5344CB8AC3E}">
        <p14:creationId xmlns:p14="http://schemas.microsoft.com/office/powerpoint/2010/main" val="69941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E5BC6-5196-CD55-C90E-07185C4132B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E9AFF94-943E-FFE9-B46B-29C7B53A3F6B}"/>
              </a:ext>
            </a:extLst>
          </p:cNvPr>
          <p:cNvSpPr>
            <a:spLocks noGrp="1"/>
          </p:cNvSpPr>
          <p:nvPr>
            <p:ph type="title"/>
          </p:nvPr>
        </p:nvSpPr>
        <p:spPr>
          <a:xfrm>
            <a:off x="2551552" y="2429519"/>
            <a:ext cx="7088895" cy="1992500"/>
          </a:xfrm>
        </p:spPr>
        <p:txBody>
          <a:bodyPr/>
          <a:lstStyle/>
          <a:p>
            <a:r>
              <a:rPr lang="en-US" sz="7200"/>
              <a:t>Experiment</a:t>
            </a:r>
          </a:p>
        </p:txBody>
      </p:sp>
    </p:spTree>
    <p:extLst>
      <p:ext uri="{BB962C8B-B14F-4D97-AF65-F5344CB8AC3E}">
        <p14:creationId xmlns:p14="http://schemas.microsoft.com/office/powerpoint/2010/main" val="487884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BD660-93C4-5EE4-C990-AACCE594F54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A7E8C29-00DC-BE15-EFC0-623C0C00C833}"/>
              </a:ext>
            </a:extLst>
          </p:cNvPr>
          <p:cNvSpPr>
            <a:spLocks noGrp="1"/>
          </p:cNvSpPr>
          <p:nvPr>
            <p:ph type="title"/>
          </p:nvPr>
        </p:nvSpPr>
        <p:spPr>
          <a:xfrm>
            <a:off x="2551552" y="2429519"/>
            <a:ext cx="7088895" cy="1992500"/>
          </a:xfrm>
        </p:spPr>
        <p:txBody>
          <a:bodyPr lIns="91440" tIns="45720" rIns="91440" bIns="45720" anchor="t"/>
          <a:lstStyle/>
          <a:p>
            <a:r>
              <a:rPr lang="vi-VN" sz="7200" err="1">
                <a:latin typeface="Lato"/>
                <a:ea typeface="Lato"/>
                <a:cs typeface="Lato"/>
              </a:rPr>
              <a:t>Weighted</a:t>
            </a:r>
            <a:r>
              <a:rPr lang="vi-VN" sz="7200">
                <a:latin typeface="Lato"/>
                <a:ea typeface="Lato"/>
                <a:cs typeface="Lato"/>
              </a:rPr>
              <a:t> </a:t>
            </a:r>
            <a:br>
              <a:rPr lang="en-US"/>
            </a:br>
            <a:r>
              <a:rPr lang="vi-VN" sz="7200">
                <a:latin typeface="Lato"/>
                <a:ea typeface="Lato"/>
                <a:cs typeface="Lato"/>
              </a:rPr>
              <a:t>KNN</a:t>
            </a:r>
            <a:endParaRPr lang="en-US" sz="7200"/>
          </a:p>
        </p:txBody>
      </p:sp>
    </p:spTree>
    <p:extLst>
      <p:ext uri="{BB962C8B-B14F-4D97-AF65-F5344CB8AC3E}">
        <p14:creationId xmlns:p14="http://schemas.microsoft.com/office/powerpoint/2010/main" val="527985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575F4-BC4A-1F80-4719-2095789AFFD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9122D-6569-C9B1-E052-3A8ADA93F424}"/>
              </a:ext>
            </a:extLst>
          </p:cNvPr>
          <p:cNvSpPr>
            <a:spLocks noGrp="1"/>
          </p:cNvSpPr>
          <p:nvPr>
            <p:ph sz="quarter" idx="13"/>
          </p:nvPr>
        </p:nvSpPr>
        <p:spPr>
          <a:xfrm>
            <a:off x="4558372" y="1920091"/>
            <a:ext cx="7391400" cy="1532783"/>
          </a:xfrm>
        </p:spPr>
        <p:txBody>
          <a:bodyPr/>
          <a:lstStyle/>
          <a:p>
            <a:pPr marL="0" indent="0">
              <a:buNone/>
            </a:pPr>
            <a:br>
              <a:rPr lang="en-US"/>
            </a:br>
            <a:br>
              <a:rPr lang="en-US"/>
            </a:br>
            <a:endParaRPr lang="en-US"/>
          </a:p>
        </p:txBody>
      </p:sp>
      <p:sp>
        <p:nvSpPr>
          <p:cNvPr id="3" name="Title 2">
            <a:extLst>
              <a:ext uri="{FF2B5EF4-FFF2-40B4-BE49-F238E27FC236}">
                <a16:creationId xmlns:a16="http://schemas.microsoft.com/office/drawing/2014/main" id="{63EDE031-0681-B981-29A6-AF9B46F080DE}"/>
              </a:ext>
            </a:extLst>
          </p:cNvPr>
          <p:cNvSpPr>
            <a:spLocks noGrp="1"/>
          </p:cNvSpPr>
          <p:nvPr>
            <p:ph type="title"/>
          </p:nvPr>
        </p:nvSpPr>
        <p:spPr>
          <a:xfrm>
            <a:off x="4667229" y="1188036"/>
            <a:ext cx="7391400" cy="436098"/>
          </a:xfrm>
        </p:spPr>
        <p:txBody>
          <a:bodyPr lIns="91440" tIns="45720" rIns="91440" bIns="45720" anchor="t"/>
          <a:lstStyle/>
          <a:p>
            <a:r>
              <a:rPr lang="en-US" sz="4000">
                <a:latin typeface="Montserrat"/>
                <a:ea typeface="Lato"/>
                <a:cs typeface="Lato"/>
              </a:rPr>
              <a:t>Weighted KNN</a:t>
            </a:r>
            <a:endParaRPr lang="en-US" sz="4000">
              <a:latin typeface="Montserrat"/>
            </a:endParaRPr>
          </a:p>
        </p:txBody>
      </p:sp>
      <p:sp>
        <p:nvSpPr>
          <p:cNvPr id="4" name="Slide Number Placeholder 3">
            <a:extLst>
              <a:ext uri="{FF2B5EF4-FFF2-40B4-BE49-F238E27FC236}">
                <a16:creationId xmlns:a16="http://schemas.microsoft.com/office/drawing/2014/main" id="{9F91919C-D964-1EC2-5CCE-62D55691F571}"/>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5" name="TextBox 4">
            <a:extLst>
              <a:ext uri="{FF2B5EF4-FFF2-40B4-BE49-F238E27FC236}">
                <a16:creationId xmlns:a16="http://schemas.microsoft.com/office/drawing/2014/main" id="{30FD4E2B-7268-80F1-73F4-7BA58E28E04C}"/>
              </a:ext>
            </a:extLst>
          </p:cNvPr>
          <p:cNvSpPr txBox="1"/>
          <p:nvPr/>
        </p:nvSpPr>
        <p:spPr>
          <a:xfrm>
            <a:off x="4666449" y="2301091"/>
            <a:ext cx="7160058" cy="2246769"/>
          </a:xfrm>
          <a:prstGeom prst="rect">
            <a:avLst/>
          </a:prstGeom>
          <a:noFill/>
        </p:spPr>
        <p:txBody>
          <a:bodyPr wrap="square" lIns="91440" tIns="45720" rIns="91440" bIns="45720" rtlCol="0" anchor="t">
            <a:spAutoFit/>
          </a:bodyPr>
          <a:lstStyle/>
          <a:p>
            <a:pPr marL="342900" indent="-342900">
              <a:buFont typeface="+mj-lt"/>
              <a:buAutoNum type="arabicPeriod"/>
            </a:pPr>
            <a:r>
              <a:rPr lang="en-US" sz="2800" b="1">
                <a:latin typeface="Montserrat"/>
                <a:ea typeface="Lato"/>
                <a:cs typeface="Lato"/>
              </a:rPr>
              <a:t>Data Preprocessing</a:t>
            </a:r>
          </a:p>
          <a:p>
            <a:pPr marL="342900" indent="-342900">
              <a:buFont typeface="+mj-lt"/>
              <a:buAutoNum type="arabicPeriod"/>
            </a:pPr>
            <a:endParaRPr lang="en-VN" sz="2800" b="1">
              <a:latin typeface="Montserrat" pitchFamily="2" charset="0"/>
              <a:ea typeface="Lato"/>
              <a:cs typeface="Lato"/>
            </a:endParaRPr>
          </a:p>
          <a:p>
            <a:pPr marL="342900" indent="-342900">
              <a:buFont typeface="+mj-lt"/>
              <a:buAutoNum type="arabicPeriod"/>
            </a:pPr>
            <a:r>
              <a:rPr lang="en-US" sz="2800" b="1">
                <a:latin typeface="Montserrat"/>
                <a:ea typeface="Lato"/>
                <a:cs typeface="Lato"/>
              </a:rPr>
              <a:t>Process of algorithm</a:t>
            </a:r>
            <a:endParaRPr lang="en-US" sz="2800" b="1">
              <a:latin typeface="Montserrat" pitchFamily="2" charset="0"/>
              <a:ea typeface="Lato"/>
              <a:cs typeface="Lato"/>
            </a:endParaRPr>
          </a:p>
          <a:p>
            <a:pPr marL="342900" indent="-342900">
              <a:buFont typeface="+mj-lt"/>
              <a:buAutoNum type="arabicPeriod"/>
            </a:pPr>
            <a:endParaRPr lang="en-VN" sz="2800" b="1">
              <a:latin typeface="Montserrat" pitchFamily="2" charset="0"/>
              <a:ea typeface="Lato"/>
              <a:cs typeface="Lato"/>
            </a:endParaRPr>
          </a:p>
          <a:p>
            <a:pPr marL="342900" indent="-342900">
              <a:buFont typeface="+mj-lt"/>
              <a:buAutoNum type="arabicPeriod"/>
            </a:pPr>
            <a:r>
              <a:rPr lang="en-VN" sz="2800" b="1">
                <a:latin typeface="Montserrat"/>
                <a:ea typeface="Lato"/>
                <a:cs typeface="Lato"/>
              </a:rPr>
              <a:t>Results</a:t>
            </a:r>
          </a:p>
        </p:txBody>
      </p:sp>
    </p:spTree>
    <p:extLst>
      <p:ext uri="{BB962C8B-B14F-4D97-AF65-F5344CB8AC3E}">
        <p14:creationId xmlns:p14="http://schemas.microsoft.com/office/powerpoint/2010/main" val="2076949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DAA09-031A-C96F-36CE-6DF6424568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D8BA9D-5F81-B6BC-55BE-2D5AA896A28F}"/>
              </a:ext>
            </a:extLst>
          </p:cNvPr>
          <p:cNvSpPr>
            <a:spLocks noGrp="1"/>
          </p:cNvSpPr>
          <p:nvPr>
            <p:ph sz="quarter" idx="13"/>
          </p:nvPr>
        </p:nvSpPr>
        <p:spPr>
          <a:xfrm>
            <a:off x="501296" y="2240723"/>
            <a:ext cx="11514528" cy="5135437"/>
          </a:xfrm>
        </p:spPr>
        <p:txBody>
          <a:bodyPr lIns="91440" tIns="45720" rIns="91440" bIns="45720" anchor="t"/>
          <a:lstStyle/>
          <a:p>
            <a:pPr marL="0" indent="0">
              <a:buNone/>
            </a:pPr>
            <a:r>
              <a:rPr lang="en-US" sz="2400" b="1" u="sng">
                <a:latin typeface="Montserrat"/>
                <a:ea typeface="Lato"/>
                <a:cs typeface="Arial"/>
              </a:rPr>
              <a:t>Why using Weighted KNN instead of Standard?</a:t>
            </a:r>
          </a:p>
          <a:p>
            <a:pPr marL="0" indent="0">
              <a:buNone/>
            </a:pPr>
            <a:endParaRPr lang="en-US" sz="2400" b="1">
              <a:latin typeface="Montserrat"/>
              <a:ea typeface="Lato"/>
              <a:cs typeface="Arial"/>
            </a:endParaRPr>
          </a:p>
          <a:p>
            <a:r>
              <a:rPr lang="en-US" sz="2400">
                <a:latin typeface="Montserrat"/>
                <a:ea typeface="Lato"/>
                <a:cs typeface="Lato"/>
              </a:rPr>
              <a:t>Standard KNN lacks a mechanism to </a:t>
            </a:r>
            <a:r>
              <a:rPr lang="en-US" sz="2400" b="1">
                <a:latin typeface="Montserrat"/>
                <a:ea typeface="Lato"/>
                <a:cs typeface="Lato"/>
              </a:rPr>
              <a:t>weigh the importance of neighbors</a:t>
            </a:r>
            <a:r>
              <a:rPr lang="en-US" sz="2400">
                <a:latin typeface="Montserrat"/>
                <a:ea typeface="Lato"/>
                <a:cs typeface="Lato"/>
              </a:rPr>
              <a:t>, leading to suboptimal predictions </a:t>
            </a:r>
          </a:p>
          <a:p>
            <a:r>
              <a:rPr lang="en-US" sz="2400">
                <a:latin typeface="Montserrat"/>
                <a:ea typeface="Lato"/>
                <a:cs typeface="Lato"/>
              </a:rPr>
              <a:t>It treats all features </a:t>
            </a:r>
            <a:r>
              <a:rPr lang="en-US" sz="2400" b="1">
                <a:latin typeface="Montserrat"/>
                <a:ea typeface="Lato"/>
                <a:cs typeface="Lato"/>
              </a:rPr>
              <a:t>equally</a:t>
            </a:r>
            <a:r>
              <a:rPr lang="en-US" sz="2400">
                <a:latin typeface="Montserrat"/>
                <a:ea typeface="Lato"/>
                <a:cs typeface="Lato"/>
              </a:rPr>
              <a:t>, </a:t>
            </a:r>
            <a:r>
              <a:rPr lang="en-US" sz="2400" b="1">
                <a:latin typeface="Montserrat"/>
                <a:ea typeface="Lato"/>
                <a:cs typeface="Lato"/>
              </a:rPr>
              <a:t>ignoring</a:t>
            </a:r>
            <a:r>
              <a:rPr lang="en-US" sz="2400">
                <a:latin typeface="Montserrat"/>
                <a:ea typeface="Lato"/>
                <a:cs typeface="Lato"/>
              </a:rPr>
              <a:t> temporal dependencies and trends. </a:t>
            </a:r>
          </a:p>
          <a:p>
            <a:pPr marL="0" indent="0">
              <a:buNone/>
            </a:pPr>
            <a:endParaRPr lang="en-US" sz="1800" b="1">
              <a:latin typeface="Montserrat" panose="00000500000000000000" pitchFamily="2" charset="0"/>
              <a:ea typeface="Lato"/>
              <a:cs typeface="Arial"/>
            </a:endParaRPr>
          </a:p>
          <a:p>
            <a:pPr marL="0" indent="0">
              <a:buNone/>
            </a:pPr>
            <a:endParaRPr lang="en-US" sz="1800" b="1">
              <a:latin typeface="Montserrat" panose="00000500000000000000" pitchFamily="2" charset="0"/>
              <a:ea typeface="Lato"/>
              <a:cs typeface="Arial"/>
            </a:endParaRPr>
          </a:p>
          <a:p>
            <a:pPr marL="0" indent="0">
              <a:buNone/>
            </a:pPr>
            <a:endParaRPr lang="en-US" sz="1800" b="1">
              <a:latin typeface="Montserrat" panose="00000500000000000000" pitchFamily="2" charset="0"/>
              <a:ea typeface="Lato"/>
              <a:cs typeface="Arial"/>
            </a:endParaRPr>
          </a:p>
        </p:txBody>
      </p:sp>
      <p:sp>
        <p:nvSpPr>
          <p:cNvPr id="4" name="Slide Number Placeholder 3">
            <a:extLst>
              <a:ext uri="{FF2B5EF4-FFF2-40B4-BE49-F238E27FC236}">
                <a16:creationId xmlns:a16="http://schemas.microsoft.com/office/drawing/2014/main" id="{64239FA6-68D6-861F-C010-36041C6ED709}"/>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15</a:t>
            </a:fld>
            <a:endParaRPr lang="en-US" sz="2000">
              <a:latin typeface="Montserrat"/>
              <a:ea typeface="Lato"/>
              <a:cs typeface="Lato"/>
            </a:endParaRPr>
          </a:p>
        </p:txBody>
      </p:sp>
    </p:spTree>
    <p:extLst>
      <p:ext uri="{BB962C8B-B14F-4D97-AF65-F5344CB8AC3E}">
        <p14:creationId xmlns:p14="http://schemas.microsoft.com/office/powerpoint/2010/main" val="3999838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0281-B4C6-E199-FB27-D894C69679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1D57BF-CF40-9AD6-EA3B-EB29BF50F7B5}"/>
              </a:ext>
            </a:extLst>
          </p:cNvPr>
          <p:cNvSpPr>
            <a:spLocks noGrp="1"/>
          </p:cNvSpPr>
          <p:nvPr>
            <p:ph sz="quarter" idx="13"/>
          </p:nvPr>
        </p:nvSpPr>
        <p:spPr>
          <a:xfrm>
            <a:off x="501296" y="2240723"/>
            <a:ext cx="11514528" cy="5135437"/>
          </a:xfrm>
        </p:spPr>
        <p:txBody>
          <a:bodyPr lIns="91440" tIns="45720" rIns="91440" bIns="45720" anchor="t"/>
          <a:lstStyle/>
          <a:p>
            <a:pPr marL="0" indent="0">
              <a:buNone/>
            </a:pPr>
            <a:r>
              <a:rPr lang="en-US" sz="2400" b="1" u="sng">
                <a:latin typeface="Montserrat"/>
                <a:ea typeface="Lato"/>
                <a:cs typeface="Arial"/>
              </a:rPr>
              <a:t>Why using Weighted KNN instead of Standard?</a:t>
            </a:r>
          </a:p>
          <a:p>
            <a:pPr marL="0" indent="0">
              <a:buNone/>
            </a:pPr>
            <a:endParaRPr lang="en-US" sz="2400" b="1">
              <a:latin typeface="Montserrat"/>
              <a:ea typeface="Lato"/>
              <a:cs typeface="Arial"/>
            </a:endParaRPr>
          </a:p>
          <a:p>
            <a:r>
              <a:rPr lang="en-US" sz="2400">
                <a:latin typeface="Montserrat"/>
                <a:ea typeface="Lato"/>
                <a:cs typeface="Lato"/>
              </a:rPr>
              <a:t>Standard KNN lacks a mechanism to </a:t>
            </a:r>
            <a:r>
              <a:rPr lang="en-US" sz="2400" b="1">
                <a:latin typeface="Montserrat"/>
                <a:ea typeface="Lato"/>
                <a:cs typeface="Lato"/>
              </a:rPr>
              <a:t>weigh the importance of neighbors</a:t>
            </a:r>
            <a:r>
              <a:rPr lang="en-US" sz="2400">
                <a:latin typeface="Montserrat"/>
                <a:ea typeface="Lato"/>
                <a:cs typeface="Lato"/>
              </a:rPr>
              <a:t>, leading to suboptimal predictions </a:t>
            </a:r>
          </a:p>
          <a:p>
            <a:r>
              <a:rPr lang="en-US" sz="2400">
                <a:latin typeface="Montserrat"/>
                <a:ea typeface="Lato"/>
                <a:cs typeface="Lato"/>
              </a:rPr>
              <a:t>It treats all features </a:t>
            </a:r>
            <a:r>
              <a:rPr lang="en-US" sz="2400" b="1">
                <a:latin typeface="Montserrat"/>
                <a:ea typeface="Lato"/>
                <a:cs typeface="Lato"/>
              </a:rPr>
              <a:t>equally</a:t>
            </a:r>
            <a:r>
              <a:rPr lang="en-US" sz="2400">
                <a:latin typeface="Montserrat"/>
                <a:ea typeface="Lato"/>
                <a:cs typeface="Lato"/>
              </a:rPr>
              <a:t>, </a:t>
            </a:r>
            <a:r>
              <a:rPr lang="en-US" sz="2400" b="1">
                <a:latin typeface="Montserrat"/>
                <a:ea typeface="Lato"/>
                <a:cs typeface="Lato"/>
              </a:rPr>
              <a:t>ignoring</a:t>
            </a:r>
            <a:r>
              <a:rPr lang="en-US" sz="2400">
                <a:latin typeface="Montserrat"/>
                <a:ea typeface="Lato"/>
                <a:cs typeface="Lato"/>
              </a:rPr>
              <a:t> temporal dependencies and trends. </a:t>
            </a:r>
          </a:p>
          <a:p>
            <a:pPr marL="0" indent="0">
              <a:buNone/>
            </a:pPr>
            <a:endParaRPr lang="en-US" sz="1800" b="1">
              <a:latin typeface="Montserrat" panose="00000500000000000000" pitchFamily="2" charset="0"/>
              <a:ea typeface="Lato"/>
              <a:cs typeface="Arial"/>
            </a:endParaRPr>
          </a:p>
          <a:p>
            <a:pPr marL="0" indent="0">
              <a:buNone/>
            </a:pPr>
            <a:endParaRPr lang="en-US" sz="1800" b="1">
              <a:latin typeface="Montserrat" panose="00000500000000000000" pitchFamily="2" charset="0"/>
              <a:ea typeface="Lato"/>
              <a:cs typeface="Arial"/>
            </a:endParaRPr>
          </a:p>
          <a:p>
            <a:pPr marL="0" indent="0">
              <a:buNone/>
            </a:pPr>
            <a:endParaRPr lang="en-US" sz="1800" b="1">
              <a:latin typeface="Montserrat" panose="00000500000000000000" pitchFamily="2" charset="0"/>
              <a:ea typeface="Lato"/>
              <a:cs typeface="Arial"/>
            </a:endParaRPr>
          </a:p>
        </p:txBody>
      </p:sp>
      <p:sp>
        <p:nvSpPr>
          <p:cNvPr id="4" name="Slide Number Placeholder 3">
            <a:extLst>
              <a:ext uri="{FF2B5EF4-FFF2-40B4-BE49-F238E27FC236}">
                <a16:creationId xmlns:a16="http://schemas.microsoft.com/office/drawing/2014/main" id="{7FC09A38-CEF9-2770-855B-2CA4646B1F41}"/>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16</a:t>
            </a:fld>
            <a:endParaRPr lang="en-US" sz="2000">
              <a:latin typeface="Montserrat"/>
              <a:ea typeface="Lato"/>
              <a:cs typeface="Lato"/>
            </a:endParaRPr>
          </a:p>
        </p:txBody>
      </p:sp>
      <p:sp>
        <p:nvSpPr>
          <p:cNvPr id="6" name="Title 1">
            <a:extLst>
              <a:ext uri="{FF2B5EF4-FFF2-40B4-BE49-F238E27FC236}">
                <a16:creationId xmlns:a16="http://schemas.microsoft.com/office/drawing/2014/main" id="{9ACC92BC-E1FB-FBE0-0CD6-3C8770131AF6}"/>
              </a:ext>
            </a:extLst>
          </p:cNvPr>
          <p:cNvSpPr txBox="1">
            <a:spLocks/>
          </p:cNvSpPr>
          <p:nvPr/>
        </p:nvSpPr>
        <p:spPr>
          <a:xfrm>
            <a:off x="338736" y="101657"/>
            <a:ext cx="11514528" cy="436098"/>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atin typeface="Montserrat"/>
                <a:ea typeface="Lato"/>
                <a:cs typeface="Lato"/>
              </a:rPr>
              <a:t>1. Data Preprocessing </a:t>
            </a:r>
          </a:p>
        </p:txBody>
      </p:sp>
      <p:pic>
        <p:nvPicPr>
          <p:cNvPr id="7" name="Picture 6" descr="A graph with a line&#10;&#10;AI-generated content may be incorrect.">
            <a:extLst>
              <a:ext uri="{FF2B5EF4-FFF2-40B4-BE49-F238E27FC236}">
                <a16:creationId xmlns:a16="http://schemas.microsoft.com/office/drawing/2014/main" id="{A6FF70D1-7A3B-12AD-87C1-11A4CC82CDF4}"/>
              </a:ext>
            </a:extLst>
          </p:cNvPr>
          <p:cNvPicPr>
            <a:picLocks noChangeAspect="1"/>
          </p:cNvPicPr>
          <p:nvPr/>
        </p:nvPicPr>
        <p:blipFill>
          <a:blip r:embed="rId3"/>
          <a:stretch>
            <a:fillRect/>
          </a:stretch>
        </p:blipFill>
        <p:spPr>
          <a:xfrm>
            <a:off x="209550" y="1000125"/>
            <a:ext cx="11772900" cy="5162550"/>
          </a:xfrm>
          <a:prstGeom prst="rect">
            <a:avLst/>
          </a:prstGeom>
        </p:spPr>
      </p:pic>
    </p:spTree>
    <p:extLst>
      <p:ext uri="{BB962C8B-B14F-4D97-AF65-F5344CB8AC3E}">
        <p14:creationId xmlns:p14="http://schemas.microsoft.com/office/powerpoint/2010/main" val="2446579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248E8-9961-4796-DF30-950D5CD1F9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7C777-3CA4-25C1-53B9-50072B280829}"/>
              </a:ext>
            </a:extLst>
          </p:cNvPr>
          <p:cNvSpPr>
            <a:spLocks noGrp="1"/>
          </p:cNvSpPr>
          <p:nvPr>
            <p:ph sz="quarter" idx="13"/>
          </p:nvPr>
        </p:nvSpPr>
        <p:spPr>
          <a:xfrm>
            <a:off x="381553" y="1718209"/>
            <a:ext cx="11514528" cy="5135437"/>
          </a:xfrm>
        </p:spPr>
        <p:txBody>
          <a:bodyPr lIns="91440" tIns="45720" rIns="91440" bIns="45720" anchor="t"/>
          <a:lstStyle/>
          <a:p>
            <a:pPr marL="0" indent="0">
              <a:buNone/>
            </a:pPr>
            <a:r>
              <a:rPr lang="en-US" sz="2400" b="1">
                <a:latin typeface="Montserrat"/>
                <a:ea typeface="Lato"/>
                <a:cs typeface="Arial"/>
              </a:rPr>
              <a:t>Parameter </a:t>
            </a:r>
            <a:r>
              <a:rPr lang="en-US" sz="2400" i="1" err="1">
                <a:latin typeface="Montserrat"/>
                <a:ea typeface="Lato"/>
                <a:cs typeface="Arial"/>
              </a:rPr>
              <a:t>seq_len</a:t>
            </a:r>
            <a:r>
              <a:rPr lang="en-US" sz="2400" i="1">
                <a:latin typeface="Montserrat"/>
                <a:ea typeface="Lato"/>
                <a:cs typeface="Arial"/>
              </a:rPr>
              <a:t> </a:t>
            </a:r>
            <a:r>
              <a:rPr lang="en-US" sz="2400" b="1">
                <a:latin typeface="Montserrat"/>
                <a:ea typeface="Lato"/>
                <a:cs typeface="Arial"/>
              </a:rPr>
              <a:t>– size of each feature vector:</a:t>
            </a:r>
            <a:br>
              <a:rPr lang="en-US" sz="2400" b="1">
                <a:latin typeface="Montserrat"/>
                <a:ea typeface="Lato"/>
                <a:cs typeface="Arial"/>
              </a:rPr>
            </a:br>
            <a:endParaRPr lang="en-US" sz="2400" b="1">
              <a:latin typeface="Montserrat"/>
              <a:ea typeface="Lato"/>
              <a:cs typeface="Arial"/>
            </a:endParaRPr>
          </a:p>
          <a:p>
            <a:pPr marL="342900" indent="-342900"/>
            <a:r>
              <a:rPr lang="en-US" sz="2400">
                <a:latin typeface="Montserrat"/>
                <a:ea typeface="Lato"/>
                <a:cs typeface="Lato"/>
              </a:rPr>
              <a:t>Define the length of the historical window used to analyze past trends, playing a critical role in enabling the model to learn meaningful patterns from time series data. </a:t>
            </a:r>
            <a:endParaRPr lang="en-US" sz="2400">
              <a:latin typeface="Montserrat"/>
              <a:ea typeface="Lato"/>
              <a:cs typeface="Arial"/>
            </a:endParaRPr>
          </a:p>
          <a:p>
            <a:pPr marL="0" indent="0">
              <a:buNone/>
            </a:pPr>
            <a:endParaRPr lang="en-US" sz="2400">
              <a:latin typeface="Montserrat"/>
              <a:ea typeface="Lato"/>
              <a:cs typeface="Lato"/>
            </a:endParaRPr>
          </a:p>
          <a:p>
            <a:pPr marL="342900" indent="-342900"/>
            <a:r>
              <a:rPr lang="en-US" sz="2400">
                <a:latin typeface="Montserrat"/>
                <a:ea typeface="Lato"/>
                <a:cs typeface="Lato"/>
              </a:rPr>
              <a:t>Allow the algorithm to capture relevant context from previous observations, which is essential for making accurate predictions about future events.</a:t>
            </a:r>
            <a:endParaRPr lang="en-US" sz="2400">
              <a:latin typeface="Montserrat"/>
              <a:ea typeface="Lato"/>
              <a:cs typeface="Arial"/>
            </a:endParaRPr>
          </a:p>
          <a:p>
            <a:pPr marL="0" indent="0">
              <a:buNone/>
            </a:pPr>
            <a:endParaRPr lang="en-US" sz="1800" b="1">
              <a:latin typeface="Montserrat" panose="00000500000000000000" pitchFamily="2" charset="0"/>
              <a:ea typeface="Lato"/>
              <a:cs typeface="Arial"/>
            </a:endParaRPr>
          </a:p>
          <a:p>
            <a:pPr marL="0" indent="0">
              <a:buNone/>
            </a:pPr>
            <a:endParaRPr lang="en-US" sz="1800" b="1">
              <a:latin typeface="Montserrat" panose="00000500000000000000" pitchFamily="2" charset="0"/>
              <a:ea typeface="Lato"/>
              <a:cs typeface="Arial"/>
            </a:endParaRPr>
          </a:p>
          <a:p>
            <a:pPr marL="0" indent="0">
              <a:buNone/>
            </a:pPr>
            <a:endParaRPr lang="en-US" sz="1800" b="1">
              <a:latin typeface="Montserrat" panose="00000500000000000000" pitchFamily="2" charset="0"/>
              <a:ea typeface="Lato"/>
              <a:cs typeface="Arial"/>
            </a:endParaRPr>
          </a:p>
        </p:txBody>
      </p:sp>
      <p:sp>
        <p:nvSpPr>
          <p:cNvPr id="4" name="Slide Number Placeholder 3">
            <a:extLst>
              <a:ext uri="{FF2B5EF4-FFF2-40B4-BE49-F238E27FC236}">
                <a16:creationId xmlns:a16="http://schemas.microsoft.com/office/drawing/2014/main" id="{5898E9DA-4C4A-23D0-5649-DBCEB67D1CBC}"/>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17</a:t>
            </a:fld>
            <a:endParaRPr lang="en-US" sz="2000">
              <a:latin typeface="Montserrat"/>
              <a:ea typeface="Lato"/>
              <a:cs typeface="Lato"/>
            </a:endParaRPr>
          </a:p>
        </p:txBody>
      </p:sp>
      <p:sp>
        <p:nvSpPr>
          <p:cNvPr id="6" name="Title 1">
            <a:extLst>
              <a:ext uri="{FF2B5EF4-FFF2-40B4-BE49-F238E27FC236}">
                <a16:creationId xmlns:a16="http://schemas.microsoft.com/office/drawing/2014/main" id="{80BC4F15-764E-8946-A3E9-8A05F2D4559B}"/>
              </a:ext>
            </a:extLst>
          </p:cNvPr>
          <p:cNvSpPr txBox="1">
            <a:spLocks/>
          </p:cNvSpPr>
          <p:nvPr/>
        </p:nvSpPr>
        <p:spPr>
          <a:xfrm>
            <a:off x="338736" y="101657"/>
            <a:ext cx="11514528" cy="436098"/>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atin typeface="Montserrat"/>
                <a:ea typeface="Lato"/>
                <a:cs typeface="Lato"/>
              </a:rPr>
              <a:t>1. Data Preprocessing </a:t>
            </a:r>
          </a:p>
        </p:txBody>
      </p:sp>
    </p:spTree>
    <p:extLst>
      <p:ext uri="{BB962C8B-B14F-4D97-AF65-F5344CB8AC3E}">
        <p14:creationId xmlns:p14="http://schemas.microsoft.com/office/powerpoint/2010/main" val="525695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FBE66-D69D-E65A-CE75-6776A9EDF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B8C40-E77A-7737-00E1-362B48918DFA}"/>
              </a:ext>
            </a:extLst>
          </p:cNvPr>
          <p:cNvSpPr>
            <a:spLocks noGrp="1"/>
          </p:cNvSpPr>
          <p:nvPr>
            <p:ph type="title"/>
          </p:nvPr>
        </p:nvSpPr>
        <p:spPr/>
        <p:txBody>
          <a:bodyPr lIns="91440" tIns="45720" rIns="91440" bIns="45720" anchor="t"/>
          <a:lstStyle/>
          <a:p>
            <a:r>
              <a:rPr lang="en-US">
                <a:latin typeface="Montserrat"/>
                <a:ea typeface="Lato"/>
                <a:cs typeface="Lato"/>
              </a:rPr>
              <a:t>1. Data Preprocessing </a:t>
            </a:r>
          </a:p>
        </p:txBody>
      </p:sp>
      <p:sp>
        <p:nvSpPr>
          <p:cNvPr id="4" name="Slide Number Placeholder 3">
            <a:extLst>
              <a:ext uri="{FF2B5EF4-FFF2-40B4-BE49-F238E27FC236}">
                <a16:creationId xmlns:a16="http://schemas.microsoft.com/office/drawing/2014/main" id="{DC7D9CB5-0D79-BA1E-CD83-25FA19210DDB}"/>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18</a:t>
            </a:fld>
            <a:endParaRPr lang="en-US" sz="2000">
              <a:latin typeface="Montserrat"/>
              <a:ea typeface="Lato"/>
              <a:cs typeface="Lat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7831C5-4637-9526-0A27-A0E53FA82CDA}"/>
                  </a:ext>
                </a:extLst>
              </p:cNvPr>
              <p:cNvSpPr txBox="1"/>
              <p:nvPr/>
            </p:nvSpPr>
            <p:spPr>
              <a:xfrm>
                <a:off x="6368512" y="7813059"/>
                <a:ext cx="6314696" cy="5174348"/>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1600">
                    <a:solidFill>
                      <a:srgbClr val="000000"/>
                    </a:solidFill>
                    <a:latin typeface="Montserrat"/>
                    <a:ea typeface="Lato"/>
                    <a:cs typeface="Lato"/>
                  </a:rPr>
                  <a:t>The close price is the last price of a stock on a trading </a:t>
                </a:r>
                <a:r>
                  <a:rPr lang="en-US" sz="1600" err="1">
                    <a:solidFill>
                      <a:srgbClr val="000000"/>
                    </a:solidFill>
                    <a:latin typeface="Montserrat"/>
                    <a:ea typeface="Lato"/>
                    <a:cs typeface="Lato"/>
                  </a:rPr>
                  <a:t>day,reflecting</a:t>
                </a:r>
                <a:r>
                  <a:rPr lang="en-US" sz="1600">
                    <a:solidFill>
                      <a:srgbClr val="000000"/>
                    </a:solidFill>
                    <a:latin typeface="Montserrat"/>
                    <a:ea typeface="Lato"/>
                    <a:cs typeface="Lato"/>
                  </a:rPr>
                  <a:t> the final value after all buying and selling activities have ended </a:t>
                </a:r>
                <a:r>
                  <a:rPr lang="en-US" sz="1600">
                    <a:solidFill>
                      <a:srgbClr val="000000"/>
                    </a:solidFill>
                    <a:latin typeface="Montserrat"/>
                    <a:ea typeface="Lato"/>
                    <a:cs typeface="Lato"/>
                    <a:sym typeface="Wingdings" panose="05000000000000000000" pitchFamily="2" charset="2"/>
                  </a:rPr>
                  <a:t> Use feature </a:t>
                </a:r>
                <a:r>
                  <a:rPr lang="en-US" sz="1600" b="1">
                    <a:solidFill>
                      <a:srgbClr val="000000"/>
                    </a:solidFill>
                    <a:latin typeface="Montserrat"/>
                    <a:ea typeface="Lato"/>
                    <a:cs typeface="Lato"/>
                    <a:sym typeface="Wingdings" panose="05000000000000000000" pitchFamily="2" charset="2"/>
                  </a:rPr>
                  <a:t>Close</a:t>
                </a:r>
                <a:r>
                  <a:rPr lang="en-US" sz="1600">
                    <a:solidFill>
                      <a:srgbClr val="000000"/>
                    </a:solidFill>
                    <a:latin typeface="Montserrat"/>
                    <a:ea typeface="Lato"/>
                    <a:cs typeface="Lato"/>
                    <a:sym typeface="Wingdings" panose="05000000000000000000" pitchFamily="2" charset="2"/>
                  </a:rPr>
                  <a:t> </a:t>
                </a:r>
              </a:p>
              <a:p>
                <a:pPr marL="285750" indent="-285750">
                  <a:lnSpc>
                    <a:spcPct val="150000"/>
                  </a:lnSpc>
                  <a:buFont typeface="Arial" panose="020B0604020202020204" pitchFamily="34" charset="0"/>
                  <a:buChar char="•"/>
                </a:pPr>
                <a:endParaRPr lang="en-US" sz="1600" b="0" i="1">
                  <a:solidFill>
                    <a:srgbClr val="000000"/>
                  </a:solidFill>
                  <a:latin typeface="Cambria Math" panose="02040503050406030204" pitchFamily="18" charset="0"/>
                  <a:ea typeface="Lato"/>
                  <a:cs typeface="Lato"/>
                </a:endParaRPr>
              </a:p>
              <a:p>
                <a:pPr marL="285750" indent="-285750">
                  <a:lnSpc>
                    <a:spcPct val="150000"/>
                  </a:lnSpc>
                  <a:buFont typeface="Arial" panose="020B0604020202020204" pitchFamily="34" charset="0"/>
                  <a:buChar char="•"/>
                </a:pPr>
                <a14:m>
                  <m:oMath xmlns:m="http://schemas.openxmlformats.org/officeDocument/2006/math">
                    <m:r>
                      <a:rPr lang="en-US" sz="1600" b="0" i="1" smtClean="0">
                        <a:solidFill>
                          <a:srgbClr val="000000"/>
                        </a:solidFill>
                        <a:latin typeface="Cambria Math" panose="02040503050406030204" pitchFamily="18" charset="0"/>
                        <a:ea typeface="Lato"/>
                        <a:cs typeface="Lato"/>
                      </a:rPr>
                      <m:t>𝑁</m:t>
                    </m:r>
                  </m:oMath>
                </a14:m>
                <a:r>
                  <a:rPr lang="en-US" sz="1600">
                    <a:solidFill>
                      <a:srgbClr val="000000"/>
                    </a:solidFill>
                    <a:latin typeface="Montserrat"/>
                    <a:ea typeface="Lato"/>
                    <a:cs typeface="Lato"/>
                  </a:rPr>
                  <a:t> days in the dataset </a:t>
                </a:r>
                <a:r>
                  <a:rPr lang="en-US" sz="1600">
                    <a:solidFill>
                      <a:srgbClr val="000000"/>
                    </a:solidFill>
                    <a:latin typeface="Montserrat"/>
                    <a:ea typeface="Lato"/>
                    <a:cs typeface="Lato"/>
                    <a:sym typeface="Wingdings" panose="05000000000000000000" pitchFamily="2" charset="2"/>
                  </a:rPr>
                  <a:t> Set of close price: </a:t>
                </a:r>
              </a:p>
              <a:p>
                <a:pPr marL="285750" indent="-285750">
                  <a:lnSpc>
                    <a:spcPct val="150000"/>
                  </a:lnSpc>
                  <a:buFont typeface="Arial" panose="020B0604020202020204" pitchFamily="34" charset="0"/>
                  <a:buChar char="•"/>
                </a:pPr>
                <a:endParaRPr lang="en-US" sz="1600">
                  <a:solidFill>
                    <a:srgbClr val="000000"/>
                  </a:solidFill>
                  <a:latin typeface="Montserrat"/>
                  <a:ea typeface="Lato"/>
                  <a:cs typeface="Lato"/>
                  <a:sym typeface="Wingdings" panose="05000000000000000000" pitchFamily="2" charset="2"/>
                </a:endParaRPr>
              </a:p>
              <a:p>
                <a:pPr marL="285750" indent="-285750">
                  <a:lnSpc>
                    <a:spcPct val="150000"/>
                  </a:lnSpc>
                  <a:buFont typeface="Arial" panose="020B0604020202020204" pitchFamily="34" charset="0"/>
                  <a:buChar char="•"/>
                </a:pPr>
                <a:endParaRPr lang="en-US" sz="1600">
                  <a:solidFill>
                    <a:srgbClr val="000000"/>
                  </a:solidFill>
                  <a:latin typeface="Montserrat"/>
                  <a:ea typeface="Lato"/>
                  <a:cs typeface="Lato"/>
                  <a:sym typeface="Wingdings" panose="05000000000000000000" pitchFamily="2" charset="2"/>
                </a:endParaRPr>
              </a:p>
              <a:p>
                <a:pPr marL="285750" indent="-285750">
                  <a:lnSpc>
                    <a:spcPct val="150000"/>
                  </a:lnSpc>
                  <a:buFont typeface="Arial" panose="020B0604020202020204" pitchFamily="34" charset="0"/>
                  <a:buChar char="•"/>
                </a:pPr>
                <a:r>
                  <a:rPr lang="en-US" sz="1600">
                    <a:solidFill>
                      <a:srgbClr val="000000"/>
                    </a:solidFill>
                    <a:latin typeface="Montserrat"/>
                    <a:ea typeface="Lato"/>
                    <a:cs typeface="Lato"/>
                    <a:sym typeface="Wingdings" panose="05000000000000000000" pitchFamily="2" charset="2"/>
                  </a:rPr>
                  <a:t>For each day </a:t>
                </a:r>
                <a14:m>
                  <m:oMath xmlns:m="http://schemas.openxmlformats.org/officeDocument/2006/math">
                    <m:r>
                      <a:rPr lang="en-US" sz="1600" i="1" dirty="0" smtClean="0">
                        <a:solidFill>
                          <a:srgbClr val="000000"/>
                        </a:solidFill>
                        <a:latin typeface="Cambria Math" panose="02040503050406030204" pitchFamily="18" charset="0"/>
                        <a:ea typeface="Lato"/>
                        <a:cs typeface="Lato"/>
                        <a:sym typeface="Wingdings" panose="05000000000000000000" pitchFamily="2" charset="2"/>
                      </a:rPr>
                      <m:t>𝑖</m:t>
                    </m:r>
                    <m:r>
                      <a:rPr lang="en-US" sz="1600" b="0" i="0" smtClean="0">
                        <a:solidFill>
                          <a:srgbClr val="000000"/>
                        </a:solidFill>
                        <a:latin typeface="Cambria Math" panose="02040503050406030204" pitchFamily="18" charset="0"/>
                        <a:ea typeface="Lato"/>
                        <a:cs typeface="Lato"/>
                      </a:rPr>
                      <m:t>,</m:t>
                    </m:r>
                  </m:oMath>
                </a14:m>
                <a:r>
                  <a:rPr lang="en-US" sz="1600">
                    <a:solidFill>
                      <a:srgbClr val="000000"/>
                    </a:solidFill>
                    <a:latin typeface="Montserrat"/>
                    <a:ea typeface="Lato"/>
                    <a:cs typeface="Lato"/>
                  </a:rPr>
                  <a:t> create a feature vector of length </a:t>
                </a:r>
              </a:p>
              <a:p>
                <a:pPr>
                  <a:lnSpc>
                    <a:spcPct val="150000"/>
                  </a:lnSpc>
                </a:pPr>
                <a:r>
                  <a:rPr lang="en-US" sz="1600">
                    <a:solidFill>
                      <a:srgbClr val="000000"/>
                    </a:solidFill>
                    <a:latin typeface="Montserrat"/>
                    <a:ea typeface="Lato"/>
                    <a:cs typeface="Lato"/>
                  </a:rPr>
                  <a:t>and a corresponding label:</a:t>
                </a:r>
              </a:p>
              <a:p>
                <a:pPr marL="285750" indent="-285750">
                  <a:lnSpc>
                    <a:spcPct val="150000"/>
                  </a:lnSpc>
                  <a:buFont typeface="Arial" panose="020B0604020202020204" pitchFamily="34" charset="0"/>
                  <a:buChar char="•"/>
                </a:pPr>
                <a:endParaRPr lang="en-US" sz="1600">
                  <a:solidFill>
                    <a:srgbClr val="000000"/>
                  </a:solidFill>
                  <a:latin typeface="Montserrat"/>
                  <a:ea typeface="Lato"/>
                  <a:cs typeface="Lato"/>
                </a:endParaRPr>
              </a:p>
              <a:p>
                <a:pPr marL="285750" indent="-285750">
                  <a:lnSpc>
                    <a:spcPct val="150000"/>
                  </a:lnSpc>
                  <a:buFont typeface="Arial" panose="020B0604020202020204" pitchFamily="34" charset="0"/>
                  <a:buChar char="•"/>
                </a:pPr>
                <a:endParaRPr lang="en-US" sz="1600">
                  <a:solidFill>
                    <a:srgbClr val="000000"/>
                  </a:solidFill>
                  <a:latin typeface="Montserrat"/>
                  <a:ea typeface="Lato"/>
                  <a:cs typeface="Lato"/>
                </a:endParaRPr>
              </a:p>
              <a:p>
                <a:pPr marL="285750" indent="-285750">
                  <a:lnSpc>
                    <a:spcPct val="150000"/>
                  </a:lnSpc>
                  <a:buFont typeface="Arial" panose="020B0604020202020204" pitchFamily="34" charset="0"/>
                  <a:buChar char="•"/>
                </a:pPr>
                <a:endParaRPr lang="en-US" sz="1600">
                  <a:solidFill>
                    <a:srgbClr val="000000"/>
                  </a:solidFill>
                  <a:latin typeface="Montserrat"/>
                  <a:ea typeface="Lato"/>
                  <a:cs typeface="Lato"/>
                </a:endParaRPr>
              </a:p>
              <a:p>
                <a:pPr>
                  <a:lnSpc>
                    <a:spcPct val="150000"/>
                  </a:lnSpc>
                </a:pPr>
                <a:endParaRPr lang="en-US" sz="1600">
                  <a:solidFill>
                    <a:srgbClr val="000000"/>
                  </a:solidFill>
                  <a:latin typeface="Montserrat"/>
                  <a:ea typeface="Lato"/>
                  <a:cs typeface="Lato"/>
                </a:endParaRPr>
              </a:p>
              <a:p>
                <a:pPr>
                  <a:lnSpc>
                    <a:spcPct val="150000"/>
                  </a:lnSpc>
                </a:pPr>
                <a:r>
                  <a:rPr lang="en-US" sz="1600">
                    <a:solidFill>
                      <a:srgbClr val="000000"/>
                    </a:solidFill>
                    <a:latin typeface="Montserrat"/>
                    <a:ea typeface="Lato"/>
                    <a:cs typeface="Lato"/>
                  </a:rPr>
                  <a:t>                   </a:t>
                </a:r>
                <a14:m>
                  <m:oMath xmlns:m="http://schemas.openxmlformats.org/officeDocument/2006/math">
                    <m:r>
                      <a:rPr lang="en-US" sz="1600" b="0" i="0" smtClean="0">
                        <a:solidFill>
                          <a:srgbClr val="000000"/>
                        </a:solidFill>
                        <a:latin typeface="Cambria Math" panose="02040503050406030204" pitchFamily="18" charset="0"/>
                        <a:ea typeface="Lato"/>
                        <a:cs typeface="Lato"/>
                      </a:rPr>
                      <m:t>                  </m:t>
                    </m:r>
                    <m:r>
                      <a:rPr lang="en-US" sz="1600" b="1" i="1" smtClean="0">
                        <a:solidFill>
                          <a:srgbClr val="000000"/>
                        </a:solidFill>
                        <a:latin typeface="Cambria Math" panose="02040503050406030204" pitchFamily="18" charset="0"/>
                        <a:ea typeface="Lato"/>
                        <a:cs typeface="Lato"/>
                      </a:rPr>
                      <m:t>𝒊</m:t>
                    </m:r>
                    <m:r>
                      <a:rPr lang="en-US" sz="1600" b="1" i="1" smtClean="0">
                        <a:solidFill>
                          <a:srgbClr val="000000"/>
                        </a:solidFill>
                        <a:latin typeface="Cambria Math" panose="02040503050406030204" pitchFamily="18" charset="0"/>
                        <a:ea typeface="Lato"/>
                        <a:cs typeface="Lato"/>
                      </a:rPr>
                      <m:t>≤</m:t>
                    </m:r>
                    <m:sSup>
                      <m:sSupPr>
                        <m:ctrlPr>
                          <a:rPr lang="en-US" sz="1600" b="1" i="1" smtClean="0">
                            <a:solidFill>
                              <a:srgbClr val="000000"/>
                            </a:solidFill>
                            <a:latin typeface="Cambria Math" panose="02040503050406030204" pitchFamily="18" charset="0"/>
                            <a:ea typeface="Lato"/>
                            <a:cs typeface="Lato"/>
                          </a:rPr>
                        </m:ctrlPr>
                      </m:sSupPr>
                      <m:e>
                        <m:r>
                          <a:rPr lang="en-US" sz="1600" b="1" i="1" smtClean="0">
                            <a:solidFill>
                              <a:srgbClr val="000000"/>
                            </a:solidFill>
                            <a:latin typeface="Cambria Math" panose="02040503050406030204" pitchFamily="18" charset="0"/>
                            <a:ea typeface="Lato"/>
                            <a:cs typeface="Lato"/>
                          </a:rPr>
                          <m:t>𝑵</m:t>
                        </m:r>
                      </m:e>
                      <m:sup>
                        <m:r>
                          <a:rPr lang="en-US" sz="1600" b="1" i="1" smtClean="0">
                            <a:solidFill>
                              <a:srgbClr val="000000"/>
                            </a:solidFill>
                            <a:latin typeface="Cambria Math" panose="02040503050406030204" pitchFamily="18" charset="0"/>
                            <a:ea typeface="Lato"/>
                            <a:cs typeface="Lato"/>
                          </a:rPr>
                          <m:t>′</m:t>
                        </m:r>
                      </m:sup>
                    </m:sSup>
                    <m:r>
                      <a:rPr lang="en-US" sz="1600" b="1" i="1" smtClean="0">
                        <a:solidFill>
                          <a:srgbClr val="000000"/>
                        </a:solidFill>
                        <a:latin typeface="Cambria Math" panose="02040503050406030204" pitchFamily="18" charset="0"/>
                        <a:ea typeface="Lato"/>
                        <a:cs typeface="Lato"/>
                      </a:rPr>
                      <m:t>   (</m:t>
                    </m:r>
                    <m:sSup>
                      <m:sSupPr>
                        <m:ctrlPr>
                          <a:rPr lang="en-US" sz="1600" b="1" i="1" smtClean="0">
                            <a:solidFill>
                              <a:srgbClr val="000000"/>
                            </a:solidFill>
                            <a:latin typeface="Cambria Math" panose="02040503050406030204" pitchFamily="18" charset="0"/>
                            <a:ea typeface="Lato"/>
                            <a:cs typeface="Lato"/>
                          </a:rPr>
                        </m:ctrlPr>
                      </m:sSupPr>
                      <m:e>
                        <m:r>
                          <a:rPr lang="en-US" sz="1600" b="1" i="1" smtClean="0">
                            <a:solidFill>
                              <a:srgbClr val="000000"/>
                            </a:solidFill>
                            <a:latin typeface="Cambria Math" panose="02040503050406030204" pitchFamily="18" charset="0"/>
                            <a:ea typeface="Lato"/>
                            <a:cs typeface="Lato"/>
                          </a:rPr>
                          <m:t>𝑵</m:t>
                        </m:r>
                      </m:e>
                      <m:sup>
                        <m:r>
                          <a:rPr lang="en-US" sz="1600" b="1" i="1" smtClean="0">
                            <a:solidFill>
                              <a:srgbClr val="000000"/>
                            </a:solidFill>
                            <a:latin typeface="Cambria Math" panose="02040503050406030204" pitchFamily="18" charset="0"/>
                            <a:ea typeface="Lato"/>
                            <a:cs typeface="Lato"/>
                          </a:rPr>
                          <m:t>′</m:t>
                        </m:r>
                      </m:sup>
                    </m:sSup>
                    <m:r>
                      <a:rPr lang="en-US" sz="1600" b="1" i="1" smtClean="0">
                        <a:solidFill>
                          <a:srgbClr val="000000"/>
                        </a:solidFill>
                        <a:latin typeface="Cambria Math" panose="02040503050406030204" pitchFamily="18" charset="0"/>
                        <a:ea typeface="Lato"/>
                        <a:cs typeface="Lato"/>
                      </a:rPr>
                      <m:t>=</m:t>
                    </m:r>
                    <m:r>
                      <a:rPr lang="en-US" sz="1600" b="1" i="1" smtClean="0">
                        <a:solidFill>
                          <a:srgbClr val="000000"/>
                        </a:solidFill>
                        <a:latin typeface="Cambria Math" panose="02040503050406030204" pitchFamily="18" charset="0"/>
                        <a:ea typeface="Lato"/>
                        <a:cs typeface="Lato"/>
                      </a:rPr>
                      <m:t>𝑵</m:t>
                    </m:r>
                    <m:r>
                      <a:rPr lang="en-US" sz="1600" b="1" i="1" smtClean="0">
                        <a:solidFill>
                          <a:srgbClr val="000000"/>
                        </a:solidFill>
                        <a:latin typeface="Cambria Math" panose="02040503050406030204" pitchFamily="18" charset="0"/>
                        <a:ea typeface="Lato"/>
                        <a:cs typeface="Lato"/>
                      </a:rPr>
                      <m:t>−</m:t>
                    </m:r>
                    <m:r>
                      <a:rPr lang="en-US" sz="1600" b="1" i="1" smtClean="0">
                        <a:solidFill>
                          <a:srgbClr val="000000"/>
                        </a:solidFill>
                        <a:latin typeface="Cambria Math" panose="02040503050406030204" pitchFamily="18" charset="0"/>
                        <a:ea typeface="Lato"/>
                        <a:cs typeface="Lato"/>
                      </a:rPr>
                      <m:t>𝒔𝒆𝒒𝒍𝒆𝒏</m:t>
                    </m:r>
                    <m:r>
                      <a:rPr lang="en-US" sz="1600" b="1" i="1" smtClean="0">
                        <a:solidFill>
                          <a:srgbClr val="000000"/>
                        </a:solidFill>
                        <a:latin typeface="Cambria Math" panose="02040503050406030204" pitchFamily="18" charset="0"/>
                        <a:ea typeface="Lato"/>
                        <a:cs typeface="Lato"/>
                      </a:rPr>
                      <m:t>)</m:t>
                    </m:r>
                  </m:oMath>
                </a14:m>
                <a:endParaRPr lang="en-US" sz="1600" b="1">
                  <a:solidFill>
                    <a:srgbClr val="000000"/>
                  </a:solidFill>
                  <a:latin typeface="Montserrat"/>
                  <a:ea typeface="Lato"/>
                  <a:cs typeface="Lato"/>
                </a:endParaRPr>
              </a:p>
            </p:txBody>
          </p:sp>
        </mc:Choice>
        <mc:Fallback xmlns="">
          <p:sp>
            <p:nvSpPr>
              <p:cNvPr id="9" name="TextBox 8">
                <a:extLst>
                  <a:ext uri="{FF2B5EF4-FFF2-40B4-BE49-F238E27FC236}">
                    <a16:creationId xmlns:a16="http://schemas.microsoft.com/office/drawing/2014/main" id="{B47831C5-4637-9526-0A27-A0E53FA82CDA}"/>
                  </a:ext>
                </a:extLst>
              </p:cNvPr>
              <p:cNvSpPr txBox="1">
                <a:spLocks noRot="1" noChangeAspect="1" noMove="1" noResize="1" noEditPoints="1" noAdjustHandles="1" noChangeArrowheads="1" noChangeShapeType="1" noTextEdit="1"/>
              </p:cNvSpPr>
              <p:nvPr/>
            </p:nvSpPr>
            <p:spPr>
              <a:xfrm>
                <a:off x="6368512" y="7813059"/>
                <a:ext cx="6314696" cy="5174348"/>
              </a:xfrm>
              <a:prstGeom prst="rect">
                <a:avLst/>
              </a:prstGeom>
              <a:blipFill>
                <a:blip r:embed="rId2"/>
                <a:stretch>
                  <a:fillRect l="-579" b="-82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1C32483-0152-D36F-36AB-E79E66C84105}"/>
              </a:ext>
            </a:extLst>
          </p:cNvPr>
          <p:cNvPicPr>
            <a:picLocks noChangeAspect="1"/>
          </p:cNvPicPr>
          <p:nvPr/>
        </p:nvPicPr>
        <p:blipFill>
          <a:blip r:embed="rId3"/>
          <a:stretch>
            <a:fillRect/>
          </a:stretch>
        </p:blipFill>
        <p:spPr>
          <a:xfrm>
            <a:off x="5370822" y="7354413"/>
            <a:ext cx="1439077" cy="257578"/>
          </a:xfrm>
          <a:prstGeom prst="rect">
            <a:avLst/>
          </a:prstGeom>
        </p:spPr>
      </p:pic>
      <p:pic>
        <p:nvPicPr>
          <p:cNvPr id="13" name="Picture 12">
            <a:extLst>
              <a:ext uri="{FF2B5EF4-FFF2-40B4-BE49-F238E27FC236}">
                <a16:creationId xmlns:a16="http://schemas.microsoft.com/office/drawing/2014/main" id="{4B4CBC80-5A48-BF8E-4123-CCEA47D50225}"/>
              </a:ext>
            </a:extLst>
          </p:cNvPr>
          <p:cNvPicPr>
            <a:picLocks noChangeAspect="1"/>
          </p:cNvPicPr>
          <p:nvPr/>
        </p:nvPicPr>
        <p:blipFill>
          <a:blip r:embed="rId4"/>
          <a:stretch>
            <a:fillRect/>
          </a:stretch>
        </p:blipFill>
        <p:spPr>
          <a:xfrm>
            <a:off x="7251404" y="7050561"/>
            <a:ext cx="3048000" cy="403087"/>
          </a:xfrm>
          <a:prstGeom prst="rect">
            <a:avLst/>
          </a:prstGeom>
        </p:spPr>
      </p:pic>
      <p:pic>
        <p:nvPicPr>
          <p:cNvPr id="15" name="Picture 14">
            <a:extLst>
              <a:ext uri="{FF2B5EF4-FFF2-40B4-BE49-F238E27FC236}">
                <a16:creationId xmlns:a16="http://schemas.microsoft.com/office/drawing/2014/main" id="{DC2FCE66-7B86-2DA5-A013-ACE576486B9C}"/>
              </a:ext>
            </a:extLst>
          </p:cNvPr>
          <p:cNvPicPr>
            <a:picLocks noChangeAspect="1"/>
          </p:cNvPicPr>
          <p:nvPr/>
        </p:nvPicPr>
        <p:blipFill>
          <a:blip r:embed="rId5"/>
          <a:stretch>
            <a:fillRect/>
          </a:stretch>
        </p:blipFill>
        <p:spPr>
          <a:xfrm>
            <a:off x="7251404" y="7606090"/>
            <a:ext cx="3810214" cy="752635"/>
          </a:xfrm>
          <a:prstGeom prst="rect">
            <a:avLst/>
          </a:prstGeom>
        </p:spPr>
      </p:pic>
      <p:pic>
        <p:nvPicPr>
          <p:cNvPr id="17" name="Picture 16">
            <a:extLst>
              <a:ext uri="{FF2B5EF4-FFF2-40B4-BE49-F238E27FC236}">
                <a16:creationId xmlns:a16="http://schemas.microsoft.com/office/drawing/2014/main" id="{A444E82D-124E-126A-C019-13548761BE5E}"/>
              </a:ext>
            </a:extLst>
          </p:cNvPr>
          <p:cNvPicPr>
            <a:picLocks noChangeAspect="1"/>
          </p:cNvPicPr>
          <p:nvPr/>
        </p:nvPicPr>
        <p:blipFill>
          <a:blip r:embed="rId6"/>
          <a:stretch>
            <a:fillRect/>
          </a:stretch>
        </p:blipFill>
        <p:spPr>
          <a:xfrm>
            <a:off x="10947522" y="7478265"/>
            <a:ext cx="716317" cy="260478"/>
          </a:xfrm>
          <a:prstGeom prst="rect">
            <a:avLst/>
          </a:prstGeom>
        </p:spPr>
      </p:pic>
      <p:pic>
        <p:nvPicPr>
          <p:cNvPr id="3" name="Picture 2" descr="A white background with black text&#10;&#10;AI-generated content may be incorrect.">
            <a:extLst>
              <a:ext uri="{FF2B5EF4-FFF2-40B4-BE49-F238E27FC236}">
                <a16:creationId xmlns:a16="http://schemas.microsoft.com/office/drawing/2014/main" id="{798EAD67-353C-0EFF-6B8E-0E299F1F6863}"/>
              </a:ext>
            </a:extLst>
          </p:cNvPr>
          <p:cNvPicPr>
            <a:picLocks noChangeAspect="1"/>
          </p:cNvPicPr>
          <p:nvPr/>
        </p:nvPicPr>
        <p:blipFill>
          <a:blip r:embed="rId7"/>
          <a:stretch>
            <a:fillRect/>
          </a:stretch>
        </p:blipFill>
        <p:spPr>
          <a:xfrm>
            <a:off x="6293643" y="1819275"/>
            <a:ext cx="5724525" cy="3552825"/>
          </a:xfrm>
          <a:prstGeom prst="rect">
            <a:avLst/>
          </a:prstGeom>
        </p:spPr>
      </p:pic>
      <p:sp>
        <p:nvSpPr>
          <p:cNvPr id="5" name="TextBox 4">
            <a:extLst>
              <a:ext uri="{FF2B5EF4-FFF2-40B4-BE49-F238E27FC236}">
                <a16:creationId xmlns:a16="http://schemas.microsoft.com/office/drawing/2014/main" id="{80D5E160-04F4-EAEC-0369-CD557883B1D5}"/>
              </a:ext>
            </a:extLst>
          </p:cNvPr>
          <p:cNvSpPr txBox="1"/>
          <p:nvPr/>
        </p:nvSpPr>
        <p:spPr>
          <a:xfrm>
            <a:off x="6296025" y="5510212"/>
            <a:ext cx="71366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1600">
                <a:latin typeface="Montserrat"/>
              </a:rPr>
              <a:t>Split dataset into 2 sets: </a:t>
            </a:r>
            <a:r>
              <a:rPr lang="en-US" sz="1600" b="1">
                <a:latin typeface="Montserrat"/>
              </a:rPr>
              <a:t>Train</a:t>
            </a:r>
            <a:r>
              <a:rPr lang="en-US" sz="1600">
                <a:latin typeface="Montserrat"/>
              </a:rPr>
              <a:t> and </a:t>
            </a:r>
            <a:r>
              <a:rPr lang="en-US" sz="1600" b="1">
                <a:latin typeface="Montserrat"/>
              </a:rPr>
              <a:t>Test </a:t>
            </a:r>
            <a:r>
              <a:rPr lang="en-US" sz="1600">
                <a:latin typeface="Montserrat"/>
              </a:rPr>
              <a:t>with </a:t>
            </a:r>
            <a:endParaRPr lang="en-US" sz="1600">
              <a:latin typeface="Calibri" panose="020F0502020204030204"/>
              <a:ea typeface="Calibri" panose="020F0502020204030204"/>
              <a:cs typeface="Calibri" panose="020F0502020204030204"/>
            </a:endParaRPr>
          </a:p>
          <a:p>
            <a:r>
              <a:rPr lang="en-US" sz="1600">
                <a:latin typeface="Montserrat"/>
              </a:rPr>
              <a:t>parameter</a:t>
            </a:r>
            <a:r>
              <a:rPr lang="en-US" sz="1600" b="1">
                <a:latin typeface="Montserrat"/>
              </a:rPr>
              <a:t> </a:t>
            </a:r>
            <a:r>
              <a:rPr lang="en-US" sz="1600" b="1" i="1" err="1">
                <a:latin typeface="Montserrat"/>
              </a:rPr>
              <a:t>split_ratio</a:t>
            </a:r>
            <a:endParaRPr lang="en-US" sz="1600" i="1" err="1">
              <a:ea typeface="Calibri" panose="020F0502020204030204"/>
              <a:cs typeface="Calibri" panose="020F0502020204030204"/>
            </a:endParaRPr>
          </a:p>
        </p:txBody>
      </p:sp>
      <p:pic>
        <p:nvPicPr>
          <p:cNvPr id="7" name="Picture 6" descr="A graph with a line graph and numbers&#10;&#10;AI-generated content may be incorrect.">
            <a:extLst>
              <a:ext uri="{FF2B5EF4-FFF2-40B4-BE49-F238E27FC236}">
                <a16:creationId xmlns:a16="http://schemas.microsoft.com/office/drawing/2014/main" id="{85F50C06-ADD7-E2FE-2E40-66B2C8EFF9FF}"/>
              </a:ext>
            </a:extLst>
          </p:cNvPr>
          <p:cNvPicPr>
            <a:picLocks noChangeAspect="1"/>
          </p:cNvPicPr>
          <p:nvPr/>
        </p:nvPicPr>
        <p:blipFill>
          <a:blip r:embed="rId8"/>
          <a:stretch>
            <a:fillRect/>
          </a:stretch>
        </p:blipFill>
        <p:spPr>
          <a:xfrm>
            <a:off x="2481" y="2439138"/>
            <a:ext cx="6219825" cy="2924175"/>
          </a:xfrm>
          <a:prstGeom prst="rect">
            <a:avLst/>
          </a:prstGeom>
        </p:spPr>
      </p:pic>
      <p:pic>
        <p:nvPicPr>
          <p:cNvPr id="6" name="Picture 5">
            <a:extLst>
              <a:ext uri="{FF2B5EF4-FFF2-40B4-BE49-F238E27FC236}">
                <a16:creationId xmlns:a16="http://schemas.microsoft.com/office/drawing/2014/main" id="{8C98E9D7-B560-9E6A-580C-FAC1B3B72C47}"/>
              </a:ext>
            </a:extLst>
          </p:cNvPr>
          <p:cNvPicPr>
            <a:picLocks noChangeAspect="1"/>
          </p:cNvPicPr>
          <p:nvPr/>
        </p:nvPicPr>
        <p:blipFill>
          <a:blip r:embed="rId9"/>
          <a:stretch>
            <a:fillRect/>
          </a:stretch>
        </p:blipFill>
        <p:spPr>
          <a:xfrm>
            <a:off x="6804" y="1333501"/>
            <a:ext cx="12015107" cy="4767942"/>
          </a:xfrm>
          <a:prstGeom prst="rect">
            <a:avLst/>
          </a:prstGeom>
        </p:spPr>
      </p:pic>
    </p:spTree>
    <p:extLst>
      <p:ext uri="{BB962C8B-B14F-4D97-AF65-F5344CB8AC3E}">
        <p14:creationId xmlns:p14="http://schemas.microsoft.com/office/powerpoint/2010/main" val="3348533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38876-F1AC-0C4B-7AFA-0E5FD6313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DB9D5-3553-259E-739D-EA4A8ECEF222}"/>
              </a:ext>
            </a:extLst>
          </p:cNvPr>
          <p:cNvSpPr>
            <a:spLocks noGrp="1"/>
          </p:cNvSpPr>
          <p:nvPr>
            <p:ph type="title"/>
          </p:nvPr>
        </p:nvSpPr>
        <p:spPr/>
        <p:txBody>
          <a:bodyPr lIns="91440" tIns="45720" rIns="91440" bIns="45720" anchor="t"/>
          <a:lstStyle/>
          <a:p>
            <a:r>
              <a:rPr lang="en-US">
                <a:latin typeface="Montserrat"/>
                <a:ea typeface="Lato"/>
                <a:cs typeface="Lato"/>
              </a:rPr>
              <a:t>2. Weighted KNN</a:t>
            </a:r>
          </a:p>
        </p:txBody>
      </p:sp>
      <p:sp>
        <p:nvSpPr>
          <p:cNvPr id="4" name="Slide Number Placeholder 3">
            <a:extLst>
              <a:ext uri="{FF2B5EF4-FFF2-40B4-BE49-F238E27FC236}">
                <a16:creationId xmlns:a16="http://schemas.microsoft.com/office/drawing/2014/main" id="{1ABE7D85-E9C9-48C7-9980-FFBF8E7D8C76}"/>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19</a:t>
            </a:fld>
            <a:endParaRPr lang="en-US" sz="2000">
              <a:latin typeface="Montserrat"/>
              <a:ea typeface="Lato"/>
              <a:cs typeface="Lato"/>
            </a:endParaRPr>
          </a:p>
        </p:txBody>
      </p:sp>
      <p:sp>
        <p:nvSpPr>
          <p:cNvPr id="5" name="TextBox 4">
            <a:extLst>
              <a:ext uri="{FF2B5EF4-FFF2-40B4-BE49-F238E27FC236}">
                <a16:creationId xmlns:a16="http://schemas.microsoft.com/office/drawing/2014/main" id="{27310DD3-649C-468D-9827-C33617A510C7}"/>
              </a:ext>
            </a:extLst>
          </p:cNvPr>
          <p:cNvSpPr txBox="1"/>
          <p:nvPr/>
        </p:nvSpPr>
        <p:spPr>
          <a:xfrm>
            <a:off x="338736" y="708198"/>
            <a:ext cx="11853264" cy="583878"/>
          </a:xfrm>
          <a:prstGeom prst="rect">
            <a:avLst/>
          </a:prstGeom>
          <a:noFill/>
        </p:spPr>
        <p:txBody>
          <a:bodyPr wrap="square" lIns="91440" tIns="45720" rIns="91440" bIns="45720" rtlCol="0" anchor="t">
            <a:spAutoFit/>
          </a:bodyPr>
          <a:lstStyle/>
          <a:p>
            <a:pPr>
              <a:lnSpc>
                <a:spcPct val="150000"/>
              </a:lnSpc>
            </a:pPr>
            <a:r>
              <a:rPr lang="en-US" sz="2400" b="1">
                <a:solidFill>
                  <a:srgbClr val="000000"/>
                </a:solidFill>
                <a:latin typeface="Montserrat"/>
                <a:ea typeface="Lato"/>
                <a:cs typeface="Lato"/>
              </a:rPr>
              <a:t>Process</a:t>
            </a:r>
          </a:p>
        </p:txBody>
      </p:sp>
      <p:sp>
        <p:nvSpPr>
          <p:cNvPr id="10" name="TextBox 9">
            <a:extLst>
              <a:ext uri="{FF2B5EF4-FFF2-40B4-BE49-F238E27FC236}">
                <a16:creationId xmlns:a16="http://schemas.microsoft.com/office/drawing/2014/main" id="{0A78BED0-8DA9-564F-483A-1FE7E675A657}"/>
              </a:ext>
            </a:extLst>
          </p:cNvPr>
          <p:cNvSpPr txBox="1"/>
          <p:nvPr/>
        </p:nvSpPr>
        <p:spPr>
          <a:xfrm>
            <a:off x="338736" y="1237788"/>
            <a:ext cx="11853264" cy="3785011"/>
          </a:xfrm>
          <a:prstGeom prst="rect">
            <a:avLst/>
          </a:prstGeom>
          <a:noFill/>
        </p:spPr>
        <p:txBody>
          <a:bodyPr wrap="square" lIns="91440" tIns="45720" rIns="91440" bIns="45720" rtlCol="0" anchor="t">
            <a:spAutoFit/>
          </a:bodyPr>
          <a:lstStyle/>
          <a:p>
            <a:pPr marL="342900" indent="-342900">
              <a:lnSpc>
                <a:spcPct val="150000"/>
              </a:lnSpc>
              <a:buAutoNum type="arabicPeriod"/>
            </a:pPr>
            <a:r>
              <a:rPr lang="en-US">
                <a:solidFill>
                  <a:srgbClr val="000000"/>
                </a:solidFill>
                <a:latin typeface="Montserrat"/>
                <a:ea typeface="Lato"/>
                <a:cs typeface="Lato"/>
              </a:rPr>
              <a:t>Cosine distance between a query point (maybe a point in test set for evaluating or a new query point for </a:t>
            </a:r>
            <a:r>
              <a:rPr lang="en-US" err="1">
                <a:solidFill>
                  <a:srgbClr val="000000"/>
                </a:solidFill>
                <a:latin typeface="Montserrat"/>
                <a:ea typeface="Lato"/>
                <a:cs typeface="Lato"/>
              </a:rPr>
              <a:t>forcasting</a:t>
            </a:r>
            <a:r>
              <a:rPr lang="en-US">
                <a:solidFill>
                  <a:srgbClr val="000000"/>
                </a:solidFill>
                <a:latin typeface="Montserrat"/>
                <a:ea typeface="Lato"/>
                <a:cs typeface="Lato"/>
              </a:rPr>
              <a:t>)</a:t>
            </a:r>
          </a:p>
          <a:p>
            <a:pPr marL="342900" indent="-342900">
              <a:lnSpc>
                <a:spcPct val="150000"/>
              </a:lnSpc>
              <a:buAutoNum type="arabicPeriod"/>
            </a:pPr>
            <a:endParaRPr lang="en-US">
              <a:solidFill>
                <a:srgbClr val="000000"/>
              </a:solidFill>
              <a:latin typeface="Montserrat"/>
              <a:ea typeface="Lato"/>
              <a:cs typeface="Lato"/>
            </a:endParaRPr>
          </a:p>
          <a:p>
            <a:pPr marL="342900" indent="-342900">
              <a:lnSpc>
                <a:spcPct val="150000"/>
              </a:lnSpc>
              <a:buAutoNum type="arabicPeriod"/>
            </a:pPr>
            <a:endParaRPr lang="en-US">
              <a:solidFill>
                <a:srgbClr val="000000"/>
              </a:solidFill>
              <a:latin typeface="Montserrat"/>
              <a:ea typeface="Lato"/>
              <a:cs typeface="Lato"/>
            </a:endParaRPr>
          </a:p>
          <a:p>
            <a:pPr>
              <a:lnSpc>
                <a:spcPct val="150000"/>
              </a:lnSpc>
            </a:pPr>
            <a:r>
              <a:rPr lang="en-US">
                <a:solidFill>
                  <a:srgbClr val="000000"/>
                </a:solidFill>
                <a:latin typeface="Montserrat"/>
                <a:ea typeface="Lato"/>
                <a:cs typeface="Lato"/>
                <a:sym typeface="Wingdings" panose="05000000000000000000" pitchFamily="2" charset="2"/>
              </a:rPr>
              <a:t> Find set of k nearest neighbors </a:t>
            </a:r>
            <a:endParaRPr lang="en-US">
              <a:solidFill>
                <a:srgbClr val="000000"/>
              </a:solidFill>
              <a:latin typeface="Montserrat"/>
              <a:ea typeface="Lato"/>
              <a:cs typeface="Lato"/>
            </a:endParaRPr>
          </a:p>
          <a:p>
            <a:pPr marL="342900" indent="-342900">
              <a:lnSpc>
                <a:spcPct val="150000"/>
              </a:lnSpc>
              <a:buAutoNum type="arabicPeriod"/>
            </a:pPr>
            <a:endParaRPr lang="en-US">
              <a:solidFill>
                <a:srgbClr val="000000"/>
              </a:solidFill>
              <a:latin typeface="Montserrat"/>
              <a:ea typeface="Lato"/>
              <a:cs typeface="Lato"/>
            </a:endParaRPr>
          </a:p>
          <a:p>
            <a:pPr marL="342900" indent="-342900">
              <a:lnSpc>
                <a:spcPct val="150000"/>
              </a:lnSpc>
              <a:buAutoNum type="arabicPeriod"/>
            </a:pPr>
            <a:endParaRPr lang="en-US">
              <a:solidFill>
                <a:srgbClr val="000000"/>
              </a:solidFill>
              <a:latin typeface="Montserrat"/>
              <a:ea typeface="Lato"/>
              <a:cs typeface="Lato"/>
            </a:endParaRPr>
          </a:p>
          <a:p>
            <a:pPr marL="342900" indent="-342900">
              <a:lnSpc>
                <a:spcPct val="150000"/>
              </a:lnSpc>
              <a:buAutoNum type="arabicPeriod"/>
            </a:pPr>
            <a:endParaRPr lang="en-US">
              <a:solidFill>
                <a:srgbClr val="000000"/>
              </a:solidFill>
              <a:latin typeface="Montserrat"/>
              <a:ea typeface="Lato"/>
              <a:cs typeface="Lato"/>
            </a:endParaRPr>
          </a:p>
          <a:p>
            <a:pPr>
              <a:lnSpc>
                <a:spcPct val="150000"/>
              </a:lnSpc>
            </a:pPr>
            <a:endParaRPr lang="en-US">
              <a:solidFill>
                <a:srgbClr val="000000"/>
              </a:solidFill>
              <a:latin typeface="Montserrat"/>
              <a:ea typeface="Lato"/>
              <a:cs typeface="Lato"/>
            </a:endParaRPr>
          </a:p>
        </p:txBody>
      </p:sp>
      <p:pic>
        <p:nvPicPr>
          <p:cNvPr id="12" name="Picture 11">
            <a:extLst>
              <a:ext uri="{FF2B5EF4-FFF2-40B4-BE49-F238E27FC236}">
                <a16:creationId xmlns:a16="http://schemas.microsoft.com/office/drawing/2014/main" id="{99A51305-3D1C-6AC3-74D1-696B0FF62481}"/>
              </a:ext>
            </a:extLst>
          </p:cNvPr>
          <p:cNvPicPr>
            <a:picLocks noChangeAspect="1"/>
          </p:cNvPicPr>
          <p:nvPr/>
        </p:nvPicPr>
        <p:blipFill>
          <a:blip r:embed="rId3"/>
          <a:stretch>
            <a:fillRect/>
          </a:stretch>
        </p:blipFill>
        <p:spPr>
          <a:xfrm>
            <a:off x="4588822" y="1713716"/>
            <a:ext cx="3353091" cy="769687"/>
          </a:xfrm>
          <a:prstGeom prst="rect">
            <a:avLst/>
          </a:prstGeom>
        </p:spPr>
      </p:pic>
      <p:pic>
        <p:nvPicPr>
          <p:cNvPr id="14" name="Picture 13">
            <a:extLst>
              <a:ext uri="{FF2B5EF4-FFF2-40B4-BE49-F238E27FC236}">
                <a16:creationId xmlns:a16="http://schemas.microsoft.com/office/drawing/2014/main" id="{DD68E2B3-261F-BB23-E151-CC21E8F2E593}"/>
              </a:ext>
            </a:extLst>
          </p:cNvPr>
          <p:cNvPicPr>
            <a:picLocks noChangeAspect="1"/>
          </p:cNvPicPr>
          <p:nvPr/>
        </p:nvPicPr>
        <p:blipFill>
          <a:blip r:embed="rId4"/>
          <a:stretch>
            <a:fillRect/>
          </a:stretch>
        </p:blipFill>
        <p:spPr>
          <a:xfrm>
            <a:off x="4386220" y="2472462"/>
            <a:ext cx="3756986" cy="441998"/>
          </a:xfrm>
          <a:prstGeom prst="rect">
            <a:avLst/>
          </a:prstGeom>
        </p:spPr>
      </p:pic>
      <p:sp>
        <p:nvSpPr>
          <p:cNvPr id="15" name="TextBox 14">
            <a:extLst>
              <a:ext uri="{FF2B5EF4-FFF2-40B4-BE49-F238E27FC236}">
                <a16:creationId xmlns:a16="http://schemas.microsoft.com/office/drawing/2014/main" id="{DDDC810C-5B61-AE5E-4C0B-636A02F75574}"/>
              </a:ext>
            </a:extLst>
          </p:cNvPr>
          <p:cNvSpPr txBox="1"/>
          <p:nvPr/>
        </p:nvSpPr>
        <p:spPr>
          <a:xfrm>
            <a:off x="343815" y="3440569"/>
            <a:ext cx="11853264" cy="2123017"/>
          </a:xfrm>
          <a:prstGeom prst="rect">
            <a:avLst/>
          </a:prstGeom>
          <a:noFill/>
        </p:spPr>
        <p:txBody>
          <a:bodyPr wrap="square" lIns="91440" tIns="45720" rIns="91440" bIns="45720" rtlCol="0" anchor="t">
            <a:spAutoFit/>
          </a:bodyPr>
          <a:lstStyle/>
          <a:p>
            <a:pPr>
              <a:lnSpc>
                <a:spcPct val="150000"/>
              </a:lnSpc>
            </a:pPr>
            <a:r>
              <a:rPr lang="en-US">
                <a:solidFill>
                  <a:srgbClr val="000000"/>
                </a:solidFill>
                <a:latin typeface="Montserrat"/>
                <a:ea typeface="Lato"/>
                <a:cs typeface="Lato"/>
              </a:rPr>
              <a:t>2. </a:t>
            </a:r>
            <a:r>
              <a:rPr lang="en-US" b="1">
                <a:solidFill>
                  <a:srgbClr val="000000"/>
                </a:solidFill>
                <a:latin typeface="Montserrat"/>
                <a:ea typeface="Lato"/>
                <a:cs typeface="Lato"/>
              </a:rPr>
              <a:t>Weight</a:t>
            </a:r>
            <a:r>
              <a:rPr lang="en-US">
                <a:solidFill>
                  <a:srgbClr val="000000"/>
                </a:solidFill>
                <a:latin typeface="Montserrat"/>
                <a:ea typeface="Lato"/>
                <a:cs typeface="Lato"/>
              </a:rPr>
              <a:t> of each data point in </a:t>
            </a:r>
            <a:r>
              <a:rPr lang="en-US" b="1">
                <a:solidFill>
                  <a:srgbClr val="000000"/>
                </a:solidFill>
                <a:latin typeface="Montserrat"/>
                <a:ea typeface="Lato"/>
                <a:cs typeface="Lato"/>
              </a:rPr>
              <a:t>Train</a:t>
            </a:r>
            <a:r>
              <a:rPr lang="en-US">
                <a:solidFill>
                  <a:srgbClr val="000000"/>
                </a:solidFill>
                <a:latin typeface="Montserrat"/>
                <a:ea typeface="Lato"/>
                <a:cs typeface="Lato"/>
              </a:rPr>
              <a:t> set:</a:t>
            </a:r>
          </a:p>
          <a:p>
            <a:pPr>
              <a:lnSpc>
                <a:spcPct val="150000"/>
              </a:lnSpc>
            </a:pPr>
            <a:endParaRPr lang="en-US">
              <a:solidFill>
                <a:srgbClr val="000000"/>
              </a:solidFill>
              <a:latin typeface="Montserrat"/>
              <a:ea typeface="Lato"/>
              <a:cs typeface="Lato"/>
            </a:endParaRPr>
          </a:p>
          <a:p>
            <a:pPr>
              <a:lnSpc>
                <a:spcPct val="150000"/>
              </a:lnSpc>
            </a:pPr>
            <a:r>
              <a:rPr lang="en-US">
                <a:solidFill>
                  <a:srgbClr val="000000"/>
                </a:solidFill>
                <a:latin typeface="Montserrat"/>
                <a:ea typeface="Lato"/>
                <a:cs typeface="Lato"/>
              </a:rPr>
              <a:t>3. Weighted Majority Voting, find the class that has the greater sum of weights:</a:t>
            </a:r>
          </a:p>
          <a:p>
            <a:pPr>
              <a:lnSpc>
                <a:spcPct val="150000"/>
              </a:lnSpc>
            </a:pPr>
            <a:endParaRPr lang="en-US">
              <a:solidFill>
                <a:srgbClr val="000000"/>
              </a:solidFill>
              <a:latin typeface="Montserrat"/>
              <a:ea typeface="Lato"/>
              <a:cs typeface="Lato"/>
            </a:endParaRPr>
          </a:p>
          <a:p>
            <a:pPr>
              <a:lnSpc>
                <a:spcPct val="150000"/>
              </a:lnSpc>
            </a:pPr>
            <a:endParaRPr lang="en-US">
              <a:solidFill>
                <a:srgbClr val="000000"/>
              </a:solidFill>
              <a:latin typeface="Montserrat"/>
              <a:ea typeface="Lato"/>
              <a:cs typeface="Lato"/>
            </a:endParaRPr>
          </a:p>
        </p:txBody>
      </p:sp>
      <p:pic>
        <p:nvPicPr>
          <p:cNvPr id="17" name="Picture 16">
            <a:extLst>
              <a:ext uri="{FF2B5EF4-FFF2-40B4-BE49-F238E27FC236}">
                <a16:creationId xmlns:a16="http://schemas.microsoft.com/office/drawing/2014/main" id="{97C617E6-13F9-EF23-5064-C277CB66AF4D}"/>
              </a:ext>
            </a:extLst>
          </p:cNvPr>
          <p:cNvPicPr>
            <a:picLocks noChangeAspect="1"/>
          </p:cNvPicPr>
          <p:nvPr/>
        </p:nvPicPr>
        <p:blipFill>
          <a:blip r:embed="rId5"/>
          <a:stretch>
            <a:fillRect/>
          </a:stretch>
        </p:blipFill>
        <p:spPr>
          <a:xfrm>
            <a:off x="5074953" y="3315285"/>
            <a:ext cx="2827265" cy="838273"/>
          </a:xfrm>
          <a:prstGeom prst="rect">
            <a:avLst/>
          </a:prstGeom>
        </p:spPr>
      </p:pic>
      <p:sp>
        <p:nvSpPr>
          <p:cNvPr id="20" name="Rectangle 19">
            <a:extLst>
              <a:ext uri="{FF2B5EF4-FFF2-40B4-BE49-F238E27FC236}">
                <a16:creationId xmlns:a16="http://schemas.microsoft.com/office/drawing/2014/main" id="{35A8D1AC-658C-5AC2-E076-765EEC68F18B}"/>
              </a:ext>
            </a:extLst>
          </p:cNvPr>
          <p:cNvSpPr/>
          <p:nvPr/>
        </p:nvSpPr>
        <p:spPr>
          <a:xfrm>
            <a:off x="5841999" y="3761368"/>
            <a:ext cx="1473201" cy="385643"/>
          </a:xfrm>
          <a:prstGeom prst="rect">
            <a:avLst/>
          </a:prstGeom>
          <a:noFill/>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3" name="Picture 22">
            <a:extLst>
              <a:ext uri="{FF2B5EF4-FFF2-40B4-BE49-F238E27FC236}">
                <a16:creationId xmlns:a16="http://schemas.microsoft.com/office/drawing/2014/main" id="{F626030F-3629-816B-C221-0583318B0682}"/>
              </a:ext>
            </a:extLst>
          </p:cNvPr>
          <p:cNvPicPr>
            <a:picLocks noChangeAspect="1"/>
          </p:cNvPicPr>
          <p:nvPr/>
        </p:nvPicPr>
        <p:blipFill>
          <a:blip r:embed="rId6"/>
          <a:stretch>
            <a:fillRect/>
          </a:stretch>
        </p:blipFill>
        <p:spPr>
          <a:xfrm>
            <a:off x="4312887" y="3016304"/>
            <a:ext cx="762066" cy="304826"/>
          </a:xfrm>
          <a:prstGeom prst="rect">
            <a:avLst/>
          </a:prstGeom>
        </p:spPr>
      </p:pic>
      <p:pic>
        <p:nvPicPr>
          <p:cNvPr id="27" name="Picture 26">
            <a:extLst>
              <a:ext uri="{FF2B5EF4-FFF2-40B4-BE49-F238E27FC236}">
                <a16:creationId xmlns:a16="http://schemas.microsoft.com/office/drawing/2014/main" id="{3364F9C6-B7F6-A7F9-CDEA-58345FBC74C5}"/>
              </a:ext>
            </a:extLst>
          </p:cNvPr>
          <p:cNvPicPr>
            <a:picLocks noChangeAspect="1"/>
          </p:cNvPicPr>
          <p:nvPr/>
        </p:nvPicPr>
        <p:blipFill>
          <a:blip r:embed="rId7"/>
          <a:stretch>
            <a:fillRect/>
          </a:stretch>
        </p:blipFill>
        <p:spPr>
          <a:xfrm>
            <a:off x="4179404" y="4832566"/>
            <a:ext cx="3833192" cy="1432684"/>
          </a:xfrm>
          <a:prstGeom prst="rect">
            <a:avLst/>
          </a:prstGeom>
        </p:spPr>
      </p:pic>
      <p:sp>
        <p:nvSpPr>
          <p:cNvPr id="3" name="Rectangle 2">
            <a:extLst>
              <a:ext uri="{FF2B5EF4-FFF2-40B4-BE49-F238E27FC236}">
                <a16:creationId xmlns:a16="http://schemas.microsoft.com/office/drawing/2014/main" id="{D3A96F90-7B76-F7AC-97B0-542110DA8AFE}"/>
              </a:ext>
            </a:extLst>
          </p:cNvPr>
          <p:cNvSpPr/>
          <p:nvPr/>
        </p:nvSpPr>
        <p:spPr>
          <a:xfrm>
            <a:off x="4318000" y="1711481"/>
            <a:ext cx="3941650" cy="1222769"/>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C3731D7-4DBB-E0E6-8131-EA370D2762D2}"/>
              </a:ext>
            </a:extLst>
          </p:cNvPr>
          <p:cNvSpPr/>
          <p:nvPr/>
        </p:nvSpPr>
        <p:spPr>
          <a:xfrm>
            <a:off x="5176591" y="3428663"/>
            <a:ext cx="2718158" cy="857869"/>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4DAE78E5-D73E-5BA2-73B2-9B2E8A9AFBB5}"/>
              </a:ext>
            </a:extLst>
          </p:cNvPr>
          <p:cNvSpPr/>
          <p:nvPr/>
        </p:nvSpPr>
        <p:spPr>
          <a:xfrm>
            <a:off x="4071155" y="4834608"/>
            <a:ext cx="4188495" cy="143741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97041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307081"/>
            <a:ext cx="11697336"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latin typeface="Montserrat" pitchFamily="2" charset="0"/>
                <a:ea typeface="Lato"/>
                <a:cs typeface="Lato"/>
              </a:rPr>
              <a:t>STOCK PRICE PREDICTION</a:t>
            </a:r>
            <a:endParaRPr lang="vi-VN">
              <a:latin typeface="Montserrat" pitchFamily="2" charset="0"/>
            </a:endParaRP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007259"/>
            <a:ext cx="8231481" cy="47526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500" b="0">
                <a:latin typeface="Montserrat" pitchFamily="2" charset="0"/>
                <a:ea typeface="Lato"/>
                <a:cs typeface="Lato"/>
              </a:rPr>
              <a:t>Mini project of course IT2022E</a:t>
            </a:r>
          </a:p>
          <a:p>
            <a:r>
              <a:rPr lang="en-US" sz="2800" b="0" i="1">
                <a:latin typeface="Montserrat" pitchFamily="2" charset="0"/>
                <a:ea typeface="Lato"/>
                <a:cs typeface="Lato"/>
              </a:rPr>
              <a:t>Applied Statistics and Experimental Design</a:t>
            </a:r>
            <a:endParaRPr lang="vi-VN" i="1">
              <a:latin typeface="Montserrat" pitchFamily="2" charset="0"/>
            </a:endParaRP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11" name="Title 6">
            <a:extLst>
              <a:ext uri="{FF2B5EF4-FFF2-40B4-BE49-F238E27FC236}">
                <a16:creationId xmlns:a16="http://schemas.microsoft.com/office/drawing/2014/main" id="{66264661-F1B5-A20B-953E-82930EC59DEB}"/>
              </a:ext>
            </a:extLst>
          </p:cNvPr>
          <p:cNvSpPr txBox="1">
            <a:spLocks/>
          </p:cNvSpPr>
          <p:nvPr/>
        </p:nvSpPr>
        <p:spPr>
          <a:xfrm>
            <a:off x="386634" y="4034087"/>
            <a:ext cx="3291286" cy="1506205"/>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b="0">
                <a:latin typeface="Montserrat" pitchFamily="2" charset="0"/>
                <a:ea typeface="Lato"/>
                <a:cs typeface="Lato"/>
              </a:rPr>
              <a:t>Chu Anh Duc</a:t>
            </a:r>
          </a:p>
          <a:p>
            <a:r>
              <a:rPr lang="en-US" sz="2000" b="0">
                <a:latin typeface="Montserrat" pitchFamily="2" charset="0"/>
                <a:ea typeface="Lato"/>
                <a:cs typeface="Lato"/>
              </a:rPr>
              <a:t>Tran Quang Hung</a:t>
            </a:r>
          </a:p>
          <a:p>
            <a:r>
              <a:rPr lang="en-US" sz="2000" b="0">
                <a:latin typeface="Montserrat" pitchFamily="2" charset="0"/>
                <a:ea typeface="Lato"/>
                <a:cs typeface="Lato"/>
              </a:rPr>
              <a:t>Vu Thuong Tin</a:t>
            </a:r>
          </a:p>
          <a:p>
            <a:r>
              <a:rPr lang="en-US" sz="2000" b="0">
                <a:latin typeface="Montserrat" pitchFamily="2" charset="0"/>
                <a:ea typeface="Lato"/>
                <a:cs typeface="Lato"/>
              </a:rPr>
              <a:t>Do Dang Vu</a:t>
            </a:r>
          </a:p>
          <a:p>
            <a:r>
              <a:rPr lang="en-US" sz="2000" b="0">
                <a:latin typeface="Montserrat" pitchFamily="2" charset="0"/>
                <a:ea typeface="Lato"/>
                <a:cs typeface="Lato"/>
              </a:rPr>
              <a:t>Phan Dinh Trung</a:t>
            </a:r>
            <a:endParaRPr lang="en-US" sz="2000" b="0">
              <a:latin typeface="Montserrat" pitchFamily="2" charset="0"/>
            </a:endParaRPr>
          </a:p>
        </p:txBody>
      </p:sp>
      <p:sp>
        <p:nvSpPr>
          <p:cNvPr id="14" name="Title 6">
            <a:extLst>
              <a:ext uri="{FF2B5EF4-FFF2-40B4-BE49-F238E27FC236}">
                <a16:creationId xmlns:a16="http://schemas.microsoft.com/office/drawing/2014/main" id="{4047AD0D-4FB9-1A4F-3319-CD955418CA9C}"/>
              </a:ext>
            </a:extLst>
          </p:cNvPr>
          <p:cNvSpPr txBox="1">
            <a:spLocks/>
          </p:cNvSpPr>
          <p:nvPr/>
        </p:nvSpPr>
        <p:spPr>
          <a:xfrm>
            <a:off x="3292691" y="4034087"/>
            <a:ext cx="2419365" cy="1506205"/>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b="0" dirty="0">
                <a:latin typeface="Montserrat" pitchFamily="2" charset="0"/>
                <a:ea typeface="Lato"/>
                <a:cs typeface="Lato"/>
              </a:rPr>
              <a:t>20230081</a:t>
            </a:r>
          </a:p>
          <a:p>
            <a:r>
              <a:rPr lang="en-US" sz="2000" b="0" dirty="0">
                <a:latin typeface="Montserrat" pitchFamily="2" charset="0"/>
                <a:ea typeface="Lato"/>
                <a:cs typeface="Lato"/>
              </a:rPr>
              <a:t>20235502</a:t>
            </a:r>
          </a:p>
          <a:p>
            <a:r>
              <a:rPr lang="en-US" sz="2000" b="0" dirty="0">
                <a:latin typeface="Montserrat" pitchFamily="2" charset="0"/>
                <a:ea typeface="Lato"/>
                <a:cs typeface="Lato"/>
              </a:rPr>
              <a:t>20230091</a:t>
            </a:r>
          </a:p>
          <a:p>
            <a:r>
              <a:rPr lang="en-US" sz="2000" b="0" dirty="0">
                <a:latin typeface="Montserrat" pitchFamily="2" charset="0"/>
                <a:ea typeface="Lato"/>
                <a:cs typeface="Lato"/>
              </a:rPr>
              <a:t>20235578</a:t>
            </a:r>
            <a:endParaRPr lang="en-US" sz="2000" b="0" dirty="0">
              <a:latin typeface="Montserrat" pitchFamily="2" charset="0"/>
            </a:endParaRPr>
          </a:p>
          <a:p>
            <a:r>
              <a:rPr lang="en-US" sz="2000" b="0" dirty="0">
                <a:latin typeface="Montserrat" pitchFamily="2" charset="0"/>
                <a:ea typeface="Lato"/>
                <a:cs typeface="Lato"/>
              </a:rPr>
              <a:t>20230093</a:t>
            </a:r>
          </a:p>
        </p:txBody>
      </p:sp>
      <p:sp>
        <p:nvSpPr>
          <p:cNvPr id="5" name="TextBox 4">
            <a:extLst>
              <a:ext uri="{FF2B5EF4-FFF2-40B4-BE49-F238E27FC236}">
                <a16:creationId xmlns:a16="http://schemas.microsoft.com/office/drawing/2014/main" id="{588EA5A7-E35F-34D6-A784-70BF925C5040}"/>
              </a:ext>
            </a:extLst>
          </p:cNvPr>
          <p:cNvSpPr txBox="1"/>
          <p:nvPr/>
        </p:nvSpPr>
        <p:spPr>
          <a:xfrm>
            <a:off x="6096000" y="4034087"/>
            <a:ext cx="4009444" cy="1384995"/>
          </a:xfrm>
          <a:prstGeom prst="rect">
            <a:avLst/>
          </a:prstGeom>
          <a:noFill/>
        </p:spPr>
        <p:txBody>
          <a:bodyPr wrap="square" rtlCol="0">
            <a:spAutoFit/>
          </a:bodyPr>
          <a:lstStyle/>
          <a:p>
            <a:pPr algn="ctr"/>
            <a:r>
              <a:rPr lang="vi-VN" sz="2800" i="1" dirty="0">
                <a:solidFill>
                  <a:srgbClr val="C00000"/>
                </a:solidFill>
                <a:latin typeface="Montserrat" pitchFamily="2" charset="0"/>
              </a:rPr>
              <a:t>Lecturer </a:t>
            </a:r>
          </a:p>
          <a:p>
            <a:pPr algn="ctr"/>
            <a:endParaRPr lang="vi-VN" sz="2800" dirty="0">
              <a:solidFill>
                <a:srgbClr val="C00000"/>
              </a:solidFill>
              <a:latin typeface="Montserrat" pitchFamily="2" charset="0"/>
            </a:endParaRPr>
          </a:p>
          <a:p>
            <a:pPr algn="ctr"/>
            <a:r>
              <a:rPr lang="vi-VN" sz="2800" dirty="0">
                <a:solidFill>
                  <a:srgbClr val="C00000"/>
                </a:solidFill>
                <a:latin typeface="Montserrat" pitchFamily="2" charset="0"/>
              </a:rPr>
              <a:t>D</a:t>
            </a:r>
            <a:r>
              <a:rPr lang="en-US" sz="2800" dirty="0">
                <a:solidFill>
                  <a:srgbClr val="C00000"/>
                </a:solidFill>
                <a:latin typeface="Montserrat" pitchFamily="2" charset="0"/>
              </a:rPr>
              <a:t>am Quang Tuan</a:t>
            </a: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F809D-9CDA-20C6-38E7-07B471D88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27EF84-39B7-CAEF-BE26-F201F5C26486}"/>
              </a:ext>
            </a:extLst>
          </p:cNvPr>
          <p:cNvSpPr>
            <a:spLocks noGrp="1"/>
          </p:cNvSpPr>
          <p:nvPr>
            <p:ph type="title"/>
          </p:nvPr>
        </p:nvSpPr>
        <p:spPr/>
        <p:txBody>
          <a:bodyPr lIns="91440" tIns="45720" rIns="91440" bIns="45720" anchor="t"/>
          <a:lstStyle/>
          <a:p>
            <a:r>
              <a:rPr lang="en-US">
                <a:latin typeface="Montserrat"/>
                <a:ea typeface="Lato"/>
                <a:cs typeface="Lato"/>
              </a:rPr>
              <a:t>3. Results</a:t>
            </a:r>
            <a:endParaRPr lang="en-US" sz="2000">
              <a:latin typeface="Montserrat"/>
              <a:ea typeface="Lato"/>
              <a:cs typeface="Lato"/>
            </a:endParaRPr>
          </a:p>
        </p:txBody>
      </p:sp>
      <p:sp>
        <p:nvSpPr>
          <p:cNvPr id="4" name="Slide Number Placeholder 3">
            <a:extLst>
              <a:ext uri="{FF2B5EF4-FFF2-40B4-BE49-F238E27FC236}">
                <a16:creationId xmlns:a16="http://schemas.microsoft.com/office/drawing/2014/main" id="{78F7EF56-1813-50EB-BFFE-2DC6AC049B28}"/>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20</a:t>
            </a:fld>
            <a:endParaRPr lang="en-US" sz="2000">
              <a:latin typeface="Montserrat"/>
              <a:ea typeface="Lato"/>
              <a:cs typeface="Lato"/>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DDF217F-B949-210D-B5FD-4B56F1B50E48}"/>
                  </a:ext>
                </a:extLst>
              </p:cNvPr>
              <p:cNvSpPr txBox="1"/>
              <p:nvPr/>
            </p:nvSpPr>
            <p:spPr>
              <a:xfrm>
                <a:off x="164565" y="7084260"/>
                <a:ext cx="11853264" cy="461024"/>
              </a:xfrm>
              <a:prstGeom prst="rect">
                <a:avLst/>
              </a:prstGeom>
              <a:noFill/>
            </p:spPr>
            <p:txBody>
              <a:bodyPr wrap="square" lIns="91440" tIns="45720" rIns="91440" bIns="45720" rtlCol="0" anchor="t">
                <a:spAutoFit/>
              </a:bodyPr>
              <a:lstStyle/>
              <a:p>
                <a:pPr>
                  <a:lnSpc>
                    <a:spcPct val="150000"/>
                  </a:lnSpc>
                </a:pPr>
                <a:r>
                  <a:rPr lang="en-US">
                    <a:solidFill>
                      <a:srgbClr val="000000"/>
                    </a:solidFill>
                    <a:latin typeface="Montserrat"/>
                    <a:ea typeface="Lato"/>
                    <a:cs typeface="Lato"/>
                  </a:rPr>
                  <a:t>Use Grid Search to optimize 2 parameters </a:t>
                </a:r>
                <a14:m>
                  <m:oMath xmlns:m="http://schemas.openxmlformats.org/officeDocument/2006/math">
                    <m:r>
                      <a:rPr lang="en-US" b="0" i="1" smtClean="0">
                        <a:solidFill>
                          <a:srgbClr val="000000"/>
                        </a:solidFill>
                        <a:latin typeface="Cambria Math" panose="02040503050406030204" pitchFamily="18" charset="0"/>
                        <a:ea typeface="Lato"/>
                        <a:cs typeface="Lato"/>
                      </a:rPr>
                      <m:t>𝑠𝑒𝑞</m:t>
                    </m:r>
                    <m:r>
                      <m:rPr>
                        <m:lit/>
                      </m:rPr>
                      <a:rPr lang="en-US" b="0" i="1" smtClean="0">
                        <a:solidFill>
                          <a:srgbClr val="000000"/>
                        </a:solidFill>
                        <a:latin typeface="Cambria Math" panose="02040503050406030204" pitchFamily="18" charset="0"/>
                        <a:ea typeface="Lato"/>
                        <a:cs typeface="Lato"/>
                      </a:rPr>
                      <m:t>_</m:t>
                    </m:r>
                    <m:r>
                      <a:rPr lang="en-US" b="0" i="1" smtClean="0">
                        <a:solidFill>
                          <a:srgbClr val="000000"/>
                        </a:solidFill>
                        <a:latin typeface="Cambria Math" panose="02040503050406030204" pitchFamily="18" charset="0"/>
                        <a:ea typeface="Lato"/>
                        <a:cs typeface="Lato"/>
                      </a:rPr>
                      <m:t>𝑙𝑒𝑛</m:t>
                    </m:r>
                    <m:r>
                      <a:rPr lang="en-US" b="0" i="1" smtClean="0">
                        <a:solidFill>
                          <a:srgbClr val="000000"/>
                        </a:solidFill>
                        <a:latin typeface="Cambria Math" panose="02040503050406030204" pitchFamily="18" charset="0"/>
                        <a:ea typeface="Lato"/>
                        <a:cs typeface="Lato"/>
                      </a:rPr>
                      <m:t> </m:t>
                    </m:r>
                  </m:oMath>
                </a14:m>
                <a:r>
                  <a:rPr lang="en-US">
                    <a:solidFill>
                      <a:srgbClr val="000000"/>
                    </a:solidFill>
                    <a:latin typeface="Montserrat"/>
                    <a:ea typeface="Lato"/>
                    <a:cs typeface="Lato"/>
                  </a:rPr>
                  <a:t>and </a:t>
                </a:r>
                <a14:m>
                  <m:oMath xmlns:m="http://schemas.openxmlformats.org/officeDocument/2006/math">
                    <m:r>
                      <a:rPr lang="en-US" b="0" i="1" smtClean="0">
                        <a:solidFill>
                          <a:srgbClr val="000000"/>
                        </a:solidFill>
                        <a:latin typeface="Cambria Math" panose="02040503050406030204" pitchFamily="18" charset="0"/>
                        <a:ea typeface="Lato"/>
                        <a:cs typeface="Lato"/>
                      </a:rPr>
                      <m:t>𝑘</m:t>
                    </m:r>
                  </m:oMath>
                </a14:m>
                <a:r>
                  <a:rPr lang="en-US">
                    <a:solidFill>
                      <a:srgbClr val="000000"/>
                    </a:solidFill>
                    <a:latin typeface="Montserrat"/>
                    <a:ea typeface="Lato"/>
                    <a:cs typeface="Lato"/>
                  </a:rPr>
                  <a:t>.  </a:t>
                </a:r>
              </a:p>
            </p:txBody>
          </p:sp>
        </mc:Choice>
        <mc:Fallback>
          <p:sp>
            <p:nvSpPr>
              <p:cNvPr id="15" name="TextBox 14">
                <a:extLst>
                  <a:ext uri="{FF2B5EF4-FFF2-40B4-BE49-F238E27FC236}">
                    <a16:creationId xmlns:a16="http://schemas.microsoft.com/office/drawing/2014/main" id="{4DDF217F-B949-210D-B5FD-4B56F1B50E48}"/>
                  </a:ext>
                </a:extLst>
              </p:cNvPr>
              <p:cNvSpPr txBox="1">
                <a:spLocks noRot="1" noChangeAspect="1" noMove="1" noResize="1" noEditPoints="1" noAdjustHandles="1" noChangeArrowheads="1" noChangeShapeType="1" noTextEdit="1"/>
              </p:cNvSpPr>
              <p:nvPr/>
            </p:nvSpPr>
            <p:spPr>
              <a:xfrm>
                <a:off x="164565" y="7084260"/>
                <a:ext cx="11853264" cy="461024"/>
              </a:xfrm>
              <a:prstGeom prst="rect">
                <a:avLst/>
              </a:prstGeom>
              <a:blipFill>
                <a:blip r:embed="rId3"/>
                <a:stretch>
                  <a:fillRect l="-463" b="-2105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F14C16B-6923-BF84-6E71-84676FCA3176}"/>
              </a:ext>
            </a:extLst>
          </p:cNvPr>
          <p:cNvSpPr txBox="1"/>
          <p:nvPr/>
        </p:nvSpPr>
        <p:spPr>
          <a:xfrm>
            <a:off x="432996" y="556714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4" descr="A black text on a white background&#10;&#10;AI-generated content may be incorrect.">
            <a:extLst>
              <a:ext uri="{FF2B5EF4-FFF2-40B4-BE49-F238E27FC236}">
                <a16:creationId xmlns:a16="http://schemas.microsoft.com/office/drawing/2014/main" id="{93F5B38D-DD25-E8E7-E282-F34D1750CC9D}"/>
              </a:ext>
            </a:extLst>
          </p:cNvPr>
          <p:cNvPicPr>
            <a:picLocks noChangeAspect="1"/>
          </p:cNvPicPr>
          <p:nvPr/>
        </p:nvPicPr>
        <p:blipFill>
          <a:blip r:embed="rId4"/>
          <a:stretch>
            <a:fillRect/>
          </a:stretch>
        </p:blipFill>
        <p:spPr>
          <a:xfrm>
            <a:off x="343581" y="881743"/>
            <a:ext cx="8347983" cy="2188029"/>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38C22B52-0A11-562E-1FAE-88A5860EA147}"/>
              </a:ext>
            </a:extLst>
          </p:cNvPr>
          <p:cNvPicPr>
            <a:picLocks noChangeAspect="1"/>
          </p:cNvPicPr>
          <p:nvPr/>
        </p:nvPicPr>
        <p:blipFill>
          <a:blip r:embed="rId5"/>
          <a:stretch>
            <a:fillRect/>
          </a:stretch>
        </p:blipFill>
        <p:spPr>
          <a:xfrm>
            <a:off x="1111704" y="3071132"/>
            <a:ext cx="9620250" cy="933450"/>
          </a:xfrm>
          <a:prstGeom prst="rect">
            <a:avLst/>
          </a:prstGeom>
        </p:spPr>
      </p:pic>
      <p:sp>
        <p:nvSpPr>
          <p:cNvPr id="11" name="TextBox 10">
            <a:extLst>
              <a:ext uri="{FF2B5EF4-FFF2-40B4-BE49-F238E27FC236}">
                <a16:creationId xmlns:a16="http://schemas.microsoft.com/office/drawing/2014/main" id="{32FBF6D8-3EBC-5FC0-6597-C64993185551}"/>
              </a:ext>
            </a:extLst>
          </p:cNvPr>
          <p:cNvSpPr txBox="1"/>
          <p:nvPr/>
        </p:nvSpPr>
        <p:spPr>
          <a:xfrm>
            <a:off x="5183745" y="3960291"/>
            <a:ext cx="27432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Montserrat"/>
                <a:ea typeface="+mn-lt"/>
                <a:cs typeface="+mn-lt"/>
              </a:rPr>
              <a:t>Measures the confidence of an increasing prediction , helping investors reduce the risk of buying a stock that will fall in price.</a:t>
            </a:r>
          </a:p>
        </p:txBody>
      </p:sp>
      <p:sp>
        <p:nvSpPr>
          <p:cNvPr id="17" name="TextBox 16">
            <a:extLst>
              <a:ext uri="{FF2B5EF4-FFF2-40B4-BE49-F238E27FC236}">
                <a16:creationId xmlns:a16="http://schemas.microsoft.com/office/drawing/2014/main" id="{1E9F8230-4B38-8F81-E6EA-499664AAFFBE}"/>
              </a:ext>
            </a:extLst>
          </p:cNvPr>
          <p:cNvSpPr txBox="1"/>
          <p:nvPr/>
        </p:nvSpPr>
        <p:spPr>
          <a:xfrm>
            <a:off x="8693238" y="4003221"/>
            <a:ext cx="27432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Montserrat"/>
                <a:ea typeface="+mn-lt"/>
                <a:cs typeface="+mn-lt"/>
              </a:rPr>
              <a:t>Measures the ability to detect all days when prices actually increase, helping investors not miss out on profitable opportunities.</a:t>
            </a:r>
            <a:endParaRPr lang="en-US">
              <a:latin typeface="Montserrat"/>
            </a:endParaRPr>
          </a:p>
        </p:txBody>
      </p:sp>
      <p:sp>
        <p:nvSpPr>
          <p:cNvPr id="18" name="TextBox 17">
            <a:extLst>
              <a:ext uri="{FF2B5EF4-FFF2-40B4-BE49-F238E27FC236}">
                <a16:creationId xmlns:a16="http://schemas.microsoft.com/office/drawing/2014/main" id="{D7DB88D5-49B4-E4FF-B20D-288669D326BC}"/>
              </a:ext>
            </a:extLst>
          </p:cNvPr>
          <p:cNvSpPr txBox="1"/>
          <p:nvPr/>
        </p:nvSpPr>
        <p:spPr>
          <a:xfrm>
            <a:off x="1504682" y="3908738"/>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Montserrat"/>
                <a:ea typeface="+mn-lt"/>
                <a:cs typeface="+mn-lt"/>
              </a:rPr>
              <a:t>Measures the ratio of correct predictions to total predictions</a:t>
            </a:r>
            <a:endParaRPr lang="en-US" sz="1600">
              <a:latin typeface="Montserrat"/>
            </a:endParaRPr>
          </a:p>
        </p:txBody>
      </p:sp>
    </p:spTree>
    <p:extLst>
      <p:ext uri="{BB962C8B-B14F-4D97-AF65-F5344CB8AC3E}">
        <p14:creationId xmlns:p14="http://schemas.microsoft.com/office/powerpoint/2010/main" val="769108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F4241-6183-065A-A20E-EE8027CDCC5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09B3713-DD27-71A6-E6C2-80AC3FEB0C55}"/>
              </a:ext>
            </a:extLst>
          </p:cNvPr>
          <p:cNvPicPr>
            <a:picLocks noChangeAspect="1"/>
          </p:cNvPicPr>
          <p:nvPr/>
        </p:nvPicPr>
        <p:blipFill>
          <a:blip r:embed="rId3"/>
          <a:stretch>
            <a:fillRect/>
          </a:stretch>
        </p:blipFill>
        <p:spPr>
          <a:xfrm>
            <a:off x="5278890" y="4788353"/>
            <a:ext cx="3876675" cy="1504950"/>
          </a:xfrm>
          <a:prstGeom prst="rect">
            <a:avLst/>
          </a:prstGeom>
        </p:spPr>
      </p:pic>
      <p:sp>
        <p:nvSpPr>
          <p:cNvPr id="2" name="Title 1">
            <a:extLst>
              <a:ext uri="{FF2B5EF4-FFF2-40B4-BE49-F238E27FC236}">
                <a16:creationId xmlns:a16="http://schemas.microsoft.com/office/drawing/2014/main" id="{11510CD3-ED1B-44D3-475D-6340D6E19E47}"/>
              </a:ext>
            </a:extLst>
          </p:cNvPr>
          <p:cNvSpPr>
            <a:spLocks noGrp="1"/>
          </p:cNvSpPr>
          <p:nvPr>
            <p:ph type="title"/>
          </p:nvPr>
        </p:nvSpPr>
        <p:spPr/>
        <p:txBody>
          <a:bodyPr lIns="91440" tIns="45720" rIns="91440" bIns="45720" anchor="t"/>
          <a:lstStyle/>
          <a:p>
            <a:r>
              <a:rPr lang="en-US">
                <a:latin typeface="Montserrat"/>
                <a:ea typeface="Lato"/>
                <a:cs typeface="Lato"/>
              </a:rPr>
              <a:t>3. Results</a:t>
            </a:r>
            <a:endParaRPr lang="en-US" sz="2000">
              <a:latin typeface="Montserrat"/>
              <a:ea typeface="Lato"/>
              <a:cs typeface="Lato"/>
            </a:endParaRPr>
          </a:p>
        </p:txBody>
      </p:sp>
      <p:sp>
        <p:nvSpPr>
          <p:cNvPr id="4" name="Slide Number Placeholder 3">
            <a:extLst>
              <a:ext uri="{FF2B5EF4-FFF2-40B4-BE49-F238E27FC236}">
                <a16:creationId xmlns:a16="http://schemas.microsoft.com/office/drawing/2014/main" id="{898D9998-D863-B95A-CCDA-26EA18C78A16}"/>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21</a:t>
            </a:fld>
            <a:endParaRPr lang="en-US" sz="2000">
              <a:latin typeface="Montserrat"/>
              <a:ea typeface="Lato"/>
              <a:cs typeface="Lato"/>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6BABECD-61E2-899D-CA2A-DAFF0743BAEA}"/>
                  </a:ext>
                </a:extLst>
              </p:cNvPr>
              <p:cNvSpPr txBox="1"/>
              <p:nvPr/>
            </p:nvSpPr>
            <p:spPr>
              <a:xfrm>
                <a:off x="338736" y="4504346"/>
                <a:ext cx="11853264" cy="461024"/>
              </a:xfrm>
              <a:prstGeom prst="rect">
                <a:avLst/>
              </a:prstGeom>
              <a:noFill/>
            </p:spPr>
            <p:txBody>
              <a:bodyPr wrap="square" lIns="91440" tIns="45720" rIns="91440" bIns="45720" rtlCol="0" anchor="t">
                <a:spAutoFit/>
              </a:bodyPr>
              <a:lstStyle/>
              <a:p>
                <a:pPr>
                  <a:lnSpc>
                    <a:spcPct val="150000"/>
                  </a:lnSpc>
                </a:pPr>
                <a:r>
                  <a:rPr lang="en-US">
                    <a:solidFill>
                      <a:srgbClr val="000000"/>
                    </a:solidFill>
                    <a:latin typeface="Montserrat"/>
                    <a:ea typeface="Lato"/>
                    <a:cs typeface="Lato"/>
                  </a:rPr>
                  <a:t>Use Grid Search to optimize 2 parameters </a:t>
                </a:r>
                <a14:m>
                  <m:oMath xmlns:m="http://schemas.openxmlformats.org/officeDocument/2006/math">
                    <m:r>
                      <a:rPr lang="en-US" b="0" i="1" smtClean="0">
                        <a:solidFill>
                          <a:srgbClr val="000000"/>
                        </a:solidFill>
                        <a:latin typeface="Cambria Math" panose="02040503050406030204" pitchFamily="18" charset="0"/>
                        <a:ea typeface="Lato"/>
                        <a:cs typeface="Lato"/>
                      </a:rPr>
                      <m:t>𝑠𝑒𝑞</m:t>
                    </m:r>
                    <m:r>
                      <m:rPr>
                        <m:lit/>
                      </m:rPr>
                      <a:rPr lang="en-US" b="0" i="1" smtClean="0">
                        <a:solidFill>
                          <a:srgbClr val="000000"/>
                        </a:solidFill>
                        <a:latin typeface="Cambria Math" panose="02040503050406030204" pitchFamily="18" charset="0"/>
                        <a:ea typeface="Lato"/>
                        <a:cs typeface="Lato"/>
                      </a:rPr>
                      <m:t>_</m:t>
                    </m:r>
                    <m:r>
                      <a:rPr lang="en-US" b="0" i="1" smtClean="0">
                        <a:solidFill>
                          <a:srgbClr val="000000"/>
                        </a:solidFill>
                        <a:latin typeface="Cambria Math" panose="02040503050406030204" pitchFamily="18" charset="0"/>
                        <a:ea typeface="Lato"/>
                        <a:cs typeface="Lato"/>
                      </a:rPr>
                      <m:t>𝑙𝑒𝑛</m:t>
                    </m:r>
                    <m:r>
                      <a:rPr lang="en-US" b="0" i="1" smtClean="0">
                        <a:solidFill>
                          <a:srgbClr val="000000"/>
                        </a:solidFill>
                        <a:latin typeface="Cambria Math" panose="02040503050406030204" pitchFamily="18" charset="0"/>
                        <a:ea typeface="Lato"/>
                        <a:cs typeface="Lato"/>
                      </a:rPr>
                      <m:t> </m:t>
                    </m:r>
                  </m:oMath>
                </a14:m>
                <a:r>
                  <a:rPr lang="en-US">
                    <a:solidFill>
                      <a:srgbClr val="000000"/>
                    </a:solidFill>
                    <a:latin typeface="Montserrat"/>
                    <a:ea typeface="Lato"/>
                    <a:cs typeface="Lato"/>
                  </a:rPr>
                  <a:t>and </a:t>
                </a:r>
                <a14:m>
                  <m:oMath xmlns:m="http://schemas.openxmlformats.org/officeDocument/2006/math">
                    <m:r>
                      <a:rPr lang="en-US" b="0" i="1" smtClean="0">
                        <a:solidFill>
                          <a:srgbClr val="000000"/>
                        </a:solidFill>
                        <a:latin typeface="Cambria Math" panose="02040503050406030204" pitchFamily="18" charset="0"/>
                        <a:ea typeface="Lato"/>
                        <a:cs typeface="Lato"/>
                      </a:rPr>
                      <m:t>𝑘</m:t>
                    </m:r>
                  </m:oMath>
                </a14:m>
                <a:r>
                  <a:rPr lang="en-US">
                    <a:solidFill>
                      <a:srgbClr val="000000"/>
                    </a:solidFill>
                    <a:latin typeface="Montserrat"/>
                    <a:ea typeface="Lato"/>
                    <a:cs typeface="Lato"/>
                  </a:rPr>
                  <a:t>.  </a:t>
                </a:r>
              </a:p>
            </p:txBody>
          </p:sp>
        </mc:Choice>
        <mc:Fallback>
          <p:sp>
            <p:nvSpPr>
              <p:cNvPr id="15" name="TextBox 14">
                <a:extLst>
                  <a:ext uri="{FF2B5EF4-FFF2-40B4-BE49-F238E27FC236}">
                    <a16:creationId xmlns:a16="http://schemas.microsoft.com/office/drawing/2014/main" id="{16BABECD-61E2-899D-CA2A-DAFF0743BAEA}"/>
                  </a:ext>
                </a:extLst>
              </p:cNvPr>
              <p:cNvSpPr txBox="1">
                <a:spLocks noRot="1" noChangeAspect="1" noMove="1" noResize="1" noEditPoints="1" noAdjustHandles="1" noChangeArrowheads="1" noChangeShapeType="1" noTextEdit="1"/>
              </p:cNvSpPr>
              <p:nvPr/>
            </p:nvSpPr>
            <p:spPr>
              <a:xfrm>
                <a:off x="338736" y="4504346"/>
                <a:ext cx="11853264" cy="461024"/>
              </a:xfrm>
              <a:prstGeom prst="rect">
                <a:avLst/>
              </a:prstGeom>
              <a:blipFill>
                <a:blip r:embed="rId4"/>
                <a:stretch>
                  <a:fillRect l="-463" b="-2105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E6DDB50-FB3A-37E2-4D2C-8805815F68F2}"/>
              </a:ext>
            </a:extLst>
          </p:cNvPr>
          <p:cNvSpPr txBox="1"/>
          <p:nvPr/>
        </p:nvSpPr>
        <p:spPr>
          <a:xfrm>
            <a:off x="432996" y="556714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0" name="Picture 9" descr="A table with numbers and percentages&#10;&#10;AI-generated content may be incorrect.">
            <a:extLst>
              <a:ext uri="{FF2B5EF4-FFF2-40B4-BE49-F238E27FC236}">
                <a16:creationId xmlns:a16="http://schemas.microsoft.com/office/drawing/2014/main" id="{4C6DD042-6126-27C4-9519-06AFE31CED4E}"/>
              </a:ext>
            </a:extLst>
          </p:cNvPr>
          <p:cNvPicPr>
            <a:picLocks noChangeAspect="1"/>
          </p:cNvPicPr>
          <p:nvPr/>
        </p:nvPicPr>
        <p:blipFill>
          <a:blip r:embed="rId5"/>
          <a:stretch>
            <a:fillRect/>
          </a:stretch>
        </p:blipFill>
        <p:spPr>
          <a:xfrm>
            <a:off x="4421947" y="1120495"/>
            <a:ext cx="4128808" cy="3383617"/>
          </a:xfrm>
          <a:prstGeom prst="rect">
            <a:avLst/>
          </a:prstGeom>
        </p:spPr>
      </p:pic>
      <p:sp>
        <p:nvSpPr>
          <p:cNvPr id="7" name="TextBox 6">
            <a:extLst>
              <a:ext uri="{FF2B5EF4-FFF2-40B4-BE49-F238E27FC236}">
                <a16:creationId xmlns:a16="http://schemas.microsoft.com/office/drawing/2014/main" id="{AC88311E-63E5-14BE-605B-58002FE9675F}"/>
              </a:ext>
            </a:extLst>
          </p:cNvPr>
          <p:cNvSpPr txBox="1"/>
          <p:nvPr/>
        </p:nvSpPr>
        <p:spPr>
          <a:xfrm>
            <a:off x="339017" y="5105098"/>
            <a:ext cx="48659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tserrat"/>
                <a:ea typeface="Calibri"/>
                <a:cs typeface="Calibri"/>
              </a:rPr>
              <a:t>Percentile p%: Top p% samples in </a:t>
            </a:r>
            <a:r>
              <a:rPr lang="en-US" b="1">
                <a:latin typeface="Montserrat"/>
                <a:ea typeface="Calibri"/>
                <a:cs typeface="Calibri"/>
              </a:rPr>
              <a:t>Test</a:t>
            </a:r>
            <a:r>
              <a:rPr lang="en-US">
                <a:latin typeface="Montserrat"/>
                <a:ea typeface="Calibri"/>
                <a:cs typeface="Calibri"/>
              </a:rPr>
              <a:t> set that have greatest value of </a:t>
            </a:r>
            <a:r>
              <a:rPr lang="en-US" i="1" err="1">
                <a:latin typeface="Montserrat"/>
                <a:ea typeface="Calibri"/>
                <a:cs typeface="Calibri"/>
              </a:rPr>
              <a:t>pred_val</a:t>
            </a:r>
          </a:p>
        </p:txBody>
      </p:sp>
      <p:sp>
        <p:nvSpPr>
          <p:cNvPr id="13" name="Rectangle 12">
            <a:extLst>
              <a:ext uri="{FF2B5EF4-FFF2-40B4-BE49-F238E27FC236}">
                <a16:creationId xmlns:a16="http://schemas.microsoft.com/office/drawing/2014/main" id="{ED1C8B35-0B5F-CA36-552D-CA4ED7C27757}"/>
              </a:ext>
            </a:extLst>
          </p:cNvPr>
          <p:cNvSpPr/>
          <p:nvPr/>
        </p:nvSpPr>
        <p:spPr>
          <a:xfrm rot="5400000">
            <a:off x="5471337" y="2857539"/>
            <a:ext cx="3003100" cy="41229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highlight>
                <a:srgbClr val="FF0000"/>
              </a:highlight>
            </a:endParaRPr>
          </a:p>
        </p:txBody>
      </p:sp>
      <p:sp>
        <p:nvSpPr>
          <p:cNvPr id="16" name="Rectangle 15">
            <a:extLst>
              <a:ext uri="{FF2B5EF4-FFF2-40B4-BE49-F238E27FC236}">
                <a16:creationId xmlns:a16="http://schemas.microsoft.com/office/drawing/2014/main" id="{356DEFB2-8CD3-067E-5CB0-DC1E543ADD3C}"/>
              </a:ext>
            </a:extLst>
          </p:cNvPr>
          <p:cNvSpPr/>
          <p:nvPr/>
        </p:nvSpPr>
        <p:spPr>
          <a:xfrm>
            <a:off x="5544684" y="1114645"/>
            <a:ext cx="1417553" cy="28690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table with numbers and symbols&#10;&#10;AI-generated content may be incorrect.">
            <a:extLst>
              <a:ext uri="{FF2B5EF4-FFF2-40B4-BE49-F238E27FC236}">
                <a16:creationId xmlns:a16="http://schemas.microsoft.com/office/drawing/2014/main" id="{FA2BA53B-6B7F-0AA7-D2B1-DD0BB9ABF7EB}"/>
              </a:ext>
            </a:extLst>
          </p:cNvPr>
          <p:cNvPicPr>
            <a:picLocks noChangeAspect="1"/>
          </p:cNvPicPr>
          <p:nvPr/>
        </p:nvPicPr>
        <p:blipFill>
          <a:blip r:embed="rId6"/>
          <a:stretch>
            <a:fillRect/>
          </a:stretch>
        </p:blipFill>
        <p:spPr>
          <a:xfrm>
            <a:off x="150719" y="1106721"/>
            <a:ext cx="4147298" cy="3389500"/>
          </a:xfrm>
          <a:prstGeom prst="rect">
            <a:avLst/>
          </a:prstGeom>
        </p:spPr>
      </p:pic>
      <p:pic>
        <p:nvPicPr>
          <p:cNvPr id="12" name="Picture 11" descr="A table with numbers and text&#10;&#10;AI-generated content may be incorrect.">
            <a:extLst>
              <a:ext uri="{FF2B5EF4-FFF2-40B4-BE49-F238E27FC236}">
                <a16:creationId xmlns:a16="http://schemas.microsoft.com/office/drawing/2014/main" id="{F79EDADA-EF24-9263-F47C-D77F436941CE}"/>
              </a:ext>
            </a:extLst>
          </p:cNvPr>
          <p:cNvPicPr>
            <a:picLocks noChangeAspect="1"/>
          </p:cNvPicPr>
          <p:nvPr/>
        </p:nvPicPr>
        <p:blipFill>
          <a:blip r:embed="rId7"/>
          <a:stretch>
            <a:fillRect/>
          </a:stretch>
        </p:blipFill>
        <p:spPr>
          <a:xfrm>
            <a:off x="8252472" y="2114719"/>
            <a:ext cx="3944472" cy="1413343"/>
          </a:xfrm>
          <a:prstGeom prst="rect">
            <a:avLst/>
          </a:prstGeom>
        </p:spPr>
      </p:pic>
      <p:sp>
        <p:nvSpPr>
          <p:cNvPr id="14" name="Rectangle 13">
            <a:extLst>
              <a:ext uri="{FF2B5EF4-FFF2-40B4-BE49-F238E27FC236}">
                <a16:creationId xmlns:a16="http://schemas.microsoft.com/office/drawing/2014/main" id="{B8A94574-9195-A80A-DE42-2C608099E986}"/>
              </a:ext>
            </a:extLst>
          </p:cNvPr>
          <p:cNvSpPr/>
          <p:nvPr/>
        </p:nvSpPr>
        <p:spPr>
          <a:xfrm rot="5400000">
            <a:off x="10689131" y="2763464"/>
            <a:ext cx="1183711" cy="51376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316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AD043DD-721F-D81F-0B79-57B53DE0F72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AF0D026-D70B-756C-ED90-3A9AFE1E669F}"/>
              </a:ext>
            </a:extLst>
          </p:cNvPr>
          <p:cNvSpPr>
            <a:spLocks noGrp="1"/>
          </p:cNvSpPr>
          <p:nvPr>
            <p:ph type="title"/>
          </p:nvPr>
        </p:nvSpPr>
        <p:spPr>
          <a:xfrm>
            <a:off x="2551552" y="2429519"/>
            <a:ext cx="7088895" cy="1992500"/>
          </a:xfrm>
        </p:spPr>
        <p:txBody>
          <a:bodyPr/>
          <a:lstStyle/>
          <a:p>
            <a:r>
              <a:rPr lang="en-US" sz="6000">
                <a:latin typeface="Montserrat" pitchFamily="2" charset="0"/>
              </a:rPr>
              <a:t>Random Forest Classifier</a:t>
            </a:r>
          </a:p>
        </p:txBody>
      </p:sp>
    </p:spTree>
    <p:extLst>
      <p:ext uri="{BB962C8B-B14F-4D97-AF65-F5344CB8AC3E}">
        <p14:creationId xmlns:p14="http://schemas.microsoft.com/office/powerpoint/2010/main" val="3289446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401888-67D3-3F95-5AA1-DF250B3F0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FD831-7F31-F645-5639-D18B205A0462}"/>
              </a:ext>
            </a:extLst>
          </p:cNvPr>
          <p:cNvSpPr>
            <a:spLocks noGrp="1"/>
          </p:cNvSpPr>
          <p:nvPr>
            <p:ph type="title"/>
          </p:nvPr>
        </p:nvSpPr>
        <p:spPr/>
        <p:txBody>
          <a:bodyPr lIns="91440" tIns="45720" rIns="91440" bIns="45720" anchor="t"/>
          <a:lstStyle/>
          <a:p>
            <a:r>
              <a:rPr lang="en-US">
                <a:latin typeface="Montserrat" pitchFamily="2" charset="0"/>
                <a:ea typeface="Lato"/>
                <a:cs typeface="Lato"/>
              </a:rPr>
              <a:t>Random Forest Classifier</a:t>
            </a:r>
          </a:p>
        </p:txBody>
      </p:sp>
      <p:sp>
        <p:nvSpPr>
          <p:cNvPr id="4" name="Slide Number Placeholder 3">
            <a:extLst>
              <a:ext uri="{FF2B5EF4-FFF2-40B4-BE49-F238E27FC236}">
                <a16:creationId xmlns:a16="http://schemas.microsoft.com/office/drawing/2014/main" id="{80FBE5B9-BD83-5247-CA2D-EFBF0386FDA5}"/>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23</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6BC3CFDB-6BE7-BF22-4058-CA29DFC259D3}"/>
              </a:ext>
            </a:extLst>
          </p:cNvPr>
          <p:cNvSpPr txBox="1"/>
          <p:nvPr/>
        </p:nvSpPr>
        <p:spPr>
          <a:xfrm>
            <a:off x="338736" y="1510939"/>
            <a:ext cx="6444343"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VN">
                <a:latin typeface="Montserrat" pitchFamily="2" charset="0"/>
                <a:ea typeface="Lato"/>
                <a:cs typeface="Arial"/>
              </a:rPr>
              <a:t>Grid search is used in this algorithm</a:t>
            </a:r>
            <a:endParaRPr lang="vi-VN">
              <a:latin typeface="Montserrat" pitchFamily="2" charset="0"/>
              <a:ea typeface="Lato"/>
              <a:cs typeface="Arial"/>
            </a:endParaRPr>
          </a:p>
        </p:txBody>
      </p:sp>
      <p:sp>
        <p:nvSpPr>
          <p:cNvPr id="6" name="TextBox 5">
            <a:extLst>
              <a:ext uri="{FF2B5EF4-FFF2-40B4-BE49-F238E27FC236}">
                <a16:creationId xmlns:a16="http://schemas.microsoft.com/office/drawing/2014/main" id="{3FCF8103-FE54-FC60-E44E-41DA912CC1F5}"/>
              </a:ext>
            </a:extLst>
          </p:cNvPr>
          <p:cNvSpPr txBox="1"/>
          <p:nvPr/>
        </p:nvSpPr>
        <p:spPr>
          <a:xfrm>
            <a:off x="338736" y="1926213"/>
            <a:ext cx="10983686"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VN">
                <a:latin typeface="Montserrat" pitchFamily="2" charset="0"/>
                <a:ea typeface="Lato"/>
                <a:cs typeface="Arial"/>
              </a:rPr>
              <a:t>Three hyperparameters are tuned: </a:t>
            </a:r>
            <a:r>
              <a:rPr lang="en-VN" err="1">
                <a:latin typeface="Montserrat" pitchFamily="2" charset="0"/>
                <a:ea typeface="Lato"/>
                <a:cs typeface="Arial"/>
              </a:rPr>
              <a:t>n_estimators</a:t>
            </a:r>
            <a:r>
              <a:rPr lang="en-VN">
                <a:latin typeface="Montserrat" pitchFamily="2" charset="0"/>
                <a:ea typeface="Lato"/>
                <a:cs typeface="Arial"/>
              </a:rPr>
              <a:t>, </a:t>
            </a:r>
            <a:r>
              <a:rPr lang="en-VN" err="1">
                <a:latin typeface="Montserrat" pitchFamily="2" charset="0"/>
                <a:ea typeface="Lato"/>
                <a:cs typeface="Arial"/>
              </a:rPr>
              <a:t>max_depth</a:t>
            </a:r>
            <a:r>
              <a:rPr lang="en-VN">
                <a:latin typeface="Montserrat" pitchFamily="2" charset="0"/>
                <a:ea typeface="Lato"/>
                <a:cs typeface="Arial"/>
              </a:rPr>
              <a:t> and </a:t>
            </a:r>
            <a:r>
              <a:rPr lang="en-VN" err="1">
                <a:latin typeface="Montserrat" pitchFamily="2" charset="0"/>
                <a:ea typeface="Lato"/>
                <a:cs typeface="Arial"/>
              </a:rPr>
              <a:t>max_features</a:t>
            </a:r>
            <a:r>
              <a:rPr lang="en-VN">
                <a:latin typeface="Montserrat" pitchFamily="2" charset="0"/>
                <a:ea typeface="Lato"/>
                <a:cs typeface="Arial"/>
              </a:rPr>
              <a:t>.</a:t>
            </a:r>
            <a:endParaRPr lang="vi-VN">
              <a:latin typeface="Montserrat" pitchFamily="2" charset="0"/>
              <a:ea typeface="Lato"/>
              <a:cs typeface="Arial"/>
            </a:endParaRPr>
          </a:p>
        </p:txBody>
      </p:sp>
      <p:sp>
        <p:nvSpPr>
          <p:cNvPr id="8" name="TextBox 7">
            <a:extLst>
              <a:ext uri="{FF2B5EF4-FFF2-40B4-BE49-F238E27FC236}">
                <a16:creationId xmlns:a16="http://schemas.microsoft.com/office/drawing/2014/main" id="{81C720DB-E9FA-1C72-09D3-D350A5C11515}"/>
              </a:ext>
            </a:extLst>
          </p:cNvPr>
          <p:cNvSpPr txBox="1"/>
          <p:nvPr/>
        </p:nvSpPr>
        <p:spPr>
          <a:xfrm>
            <a:off x="522513" y="2589236"/>
            <a:ext cx="2079171"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VN">
                <a:latin typeface="Montserrat" pitchFamily="2" charset="0"/>
                <a:ea typeface="Lato"/>
                <a:cs typeface="Lato"/>
              </a:rPr>
              <a:t> n_estimators:</a:t>
            </a:r>
            <a:endParaRPr lang="vi-VN">
              <a:latin typeface="Montserrat" pitchFamily="2" charset="0"/>
              <a:ea typeface="Lato"/>
              <a:cs typeface="Lato"/>
            </a:endParaRPr>
          </a:p>
        </p:txBody>
      </p:sp>
      <p:sp>
        <p:nvSpPr>
          <p:cNvPr id="9" name="TextBox 8">
            <a:extLst>
              <a:ext uri="{FF2B5EF4-FFF2-40B4-BE49-F238E27FC236}">
                <a16:creationId xmlns:a16="http://schemas.microsoft.com/office/drawing/2014/main" id="{ECF3FB5D-903D-874D-2FDF-A4144145D502}"/>
              </a:ext>
            </a:extLst>
          </p:cNvPr>
          <p:cNvSpPr txBox="1"/>
          <p:nvPr/>
        </p:nvSpPr>
        <p:spPr>
          <a:xfrm>
            <a:off x="2601684" y="2572544"/>
            <a:ext cx="8904515" cy="923330"/>
          </a:xfrm>
          <a:prstGeom prst="rect">
            <a:avLst/>
          </a:prstGeom>
          <a:noFill/>
        </p:spPr>
        <p:txBody>
          <a:bodyPr wrap="square" lIns="91440" tIns="45720" rIns="91440" bIns="45720" rtlCol="0" anchor="t">
            <a:spAutoFit/>
          </a:bodyPr>
          <a:lstStyle/>
          <a:p>
            <a:r>
              <a:rPr lang="en-US" sz="1800" b="0" i="0" u="none" strike="noStrike">
                <a:solidFill>
                  <a:srgbClr val="273239"/>
                </a:solidFill>
                <a:effectLst/>
                <a:latin typeface="Montserrat" pitchFamily="2" charset="0"/>
                <a:ea typeface="Lato"/>
                <a:cs typeface="Arial"/>
              </a:rPr>
              <a:t>The </a:t>
            </a:r>
            <a:r>
              <a:rPr lang="en-US" sz="1800" b="0" i="0" u="none" strike="noStrike" err="1">
                <a:solidFill>
                  <a:srgbClr val="273239"/>
                </a:solidFill>
                <a:effectLst/>
                <a:latin typeface="Montserrat" pitchFamily="2" charset="0"/>
                <a:ea typeface="Lato"/>
                <a:cs typeface="Arial"/>
              </a:rPr>
              <a:t>n_estimator</a:t>
            </a:r>
            <a:r>
              <a:rPr lang="en-US" sz="1800" b="0" i="0" u="none" strike="noStrike">
                <a:solidFill>
                  <a:srgbClr val="273239"/>
                </a:solidFill>
                <a:effectLst/>
                <a:latin typeface="Montserrat" pitchFamily="2" charset="0"/>
                <a:ea typeface="Lato"/>
                <a:cs typeface="Arial"/>
              </a:rPr>
              <a:t> parameter controls the number of trees inside the classifier. The list of </a:t>
            </a:r>
            <a:r>
              <a:rPr lang="en-US" sz="1800" b="0" i="0" u="none" strike="noStrike" err="1">
                <a:solidFill>
                  <a:srgbClr val="273239"/>
                </a:solidFill>
                <a:effectLst/>
                <a:latin typeface="Montserrat" pitchFamily="2" charset="0"/>
                <a:ea typeface="Lato"/>
                <a:cs typeface="Arial"/>
              </a:rPr>
              <a:t>n_estimators</a:t>
            </a:r>
            <a:r>
              <a:rPr lang="en-US" sz="1800" b="0" i="0" u="none" strike="noStrike">
                <a:solidFill>
                  <a:srgbClr val="273239"/>
                </a:solidFill>
                <a:effectLst/>
                <a:latin typeface="Montserrat" pitchFamily="2" charset="0"/>
                <a:ea typeface="Lato"/>
                <a:cs typeface="Arial"/>
              </a:rPr>
              <a:t> we take here is [100, 200, 300].</a:t>
            </a:r>
          </a:p>
          <a:p>
            <a:endParaRPr lang="en-VN">
              <a:latin typeface="Montserrat" pitchFamily="2" charset="0"/>
              <a:ea typeface="Lato"/>
              <a:cs typeface="Arial" panose="020B0604020202020204" pitchFamily="34" charset="0"/>
            </a:endParaRPr>
          </a:p>
        </p:txBody>
      </p:sp>
      <p:sp>
        <p:nvSpPr>
          <p:cNvPr id="10" name="Rounded Rectangle 9">
            <a:extLst>
              <a:ext uri="{FF2B5EF4-FFF2-40B4-BE49-F238E27FC236}">
                <a16:creationId xmlns:a16="http://schemas.microsoft.com/office/drawing/2014/main" id="{D9C8F9FF-0611-E15A-8149-FBD4F7E541BD}"/>
              </a:ext>
            </a:extLst>
          </p:cNvPr>
          <p:cNvSpPr/>
          <p:nvPr/>
        </p:nvSpPr>
        <p:spPr>
          <a:xfrm>
            <a:off x="2772315" y="5137667"/>
            <a:ext cx="6524090" cy="922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289F821-25A9-E687-227D-785F8B84C681}"/>
              </a:ext>
            </a:extLst>
          </p:cNvPr>
          <p:cNvSpPr txBox="1"/>
          <p:nvPr/>
        </p:nvSpPr>
        <p:spPr>
          <a:xfrm>
            <a:off x="522514" y="3396343"/>
            <a:ext cx="2079170"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VN">
                <a:latin typeface="Montserrat" pitchFamily="2" charset="0"/>
                <a:ea typeface="Lato"/>
                <a:cs typeface="Lato"/>
              </a:rPr>
              <a:t> max_depth:</a:t>
            </a:r>
            <a:endParaRPr lang="vi-VN">
              <a:latin typeface="Montserrat" pitchFamily="2" charset="0"/>
              <a:ea typeface="Lato"/>
              <a:cs typeface="Lato"/>
            </a:endParaRPr>
          </a:p>
        </p:txBody>
      </p:sp>
      <p:sp>
        <p:nvSpPr>
          <p:cNvPr id="15" name="TextBox 14">
            <a:extLst>
              <a:ext uri="{FF2B5EF4-FFF2-40B4-BE49-F238E27FC236}">
                <a16:creationId xmlns:a16="http://schemas.microsoft.com/office/drawing/2014/main" id="{941D1715-2E14-732A-CECF-85A4F834E195}"/>
              </a:ext>
            </a:extLst>
          </p:cNvPr>
          <p:cNvSpPr txBox="1"/>
          <p:nvPr/>
        </p:nvSpPr>
        <p:spPr>
          <a:xfrm>
            <a:off x="2601684" y="3364915"/>
            <a:ext cx="8784772" cy="646331"/>
          </a:xfrm>
          <a:prstGeom prst="rect">
            <a:avLst/>
          </a:prstGeom>
          <a:noFill/>
        </p:spPr>
        <p:txBody>
          <a:bodyPr wrap="square" lIns="91440" tIns="45720" rIns="91440" bIns="45720" rtlCol="0" anchor="t">
            <a:spAutoFit/>
          </a:bodyPr>
          <a:lstStyle/>
          <a:p>
            <a:r>
              <a:rPr lang="en-US" sz="1800" b="0" i="0" u="none" strike="noStrike">
                <a:solidFill>
                  <a:srgbClr val="273239"/>
                </a:solidFill>
                <a:effectLst/>
                <a:latin typeface="Montserrat" pitchFamily="2" charset="0"/>
                <a:ea typeface="Lato"/>
                <a:cs typeface="Lato"/>
              </a:rPr>
              <a:t>It governs the maximum height up to which the trees inside the forest can grow. The list of </a:t>
            </a:r>
            <a:r>
              <a:rPr lang="en-US" sz="1800" b="0" i="0" u="none" strike="noStrike" err="1">
                <a:solidFill>
                  <a:srgbClr val="273239"/>
                </a:solidFill>
                <a:effectLst/>
                <a:latin typeface="Montserrat" pitchFamily="2" charset="0"/>
                <a:ea typeface="Lato"/>
                <a:cs typeface="Lato"/>
              </a:rPr>
              <a:t>max_depth</a:t>
            </a:r>
            <a:r>
              <a:rPr lang="en-US" sz="1800" b="0" i="0" u="none" strike="noStrike">
                <a:solidFill>
                  <a:srgbClr val="273239"/>
                </a:solidFill>
                <a:effectLst/>
                <a:latin typeface="Montserrat" pitchFamily="2" charset="0"/>
                <a:ea typeface="Lato"/>
                <a:cs typeface="Lato"/>
              </a:rPr>
              <a:t> we take here is [</a:t>
            </a:r>
            <a:r>
              <a:rPr lang="en-US">
                <a:solidFill>
                  <a:srgbClr val="273239"/>
                </a:solidFill>
                <a:latin typeface="Montserrat" pitchFamily="2" charset="0"/>
                <a:ea typeface="Lato"/>
                <a:cs typeface="Lato"/>
              </a:rPr>
              <a:t>3</a:t>
            </a:r>
            <a:r>
              <a:rPr lang="en-US" sz="1800" b="0" i="0" u="none" strike="noStrike">
                <a:solidFill>
                  <a:srgbClr val="273239"/>
                </a:solidFill>
                <a:effectLst/>
                <a:latin typeface="Montserrat" pitchFamily="2" charset="0"/>
                <a:ea typeface="Lato"/>
                <a:cs typeface="Lato"/>
              </a:rPr>
              <a:t>, 5, 7, 9, None].</a:t>
            </a:r>
          </a:p>
        </p:txBody>
      </p:sp>
      <p:sp>
        <p:nvSpPr>
          <p:cNvPr id="16" name="TextBox 15">
            <a:extLst>
              <a:ext uri="{FF2B5EF4-FFF2-40B4-BE49-F238E27FC236}">
                <a16:creationId xmlns:a16="http://schemas.microsoft.com/office/drawing/2014/main" id="{671AC717-2C9C-7E0A-61E7-1CA53F567881}"/>
              </a:ext>
            </a:extLst>
          </p:cNvPr>
          <p:cNvSpPr txBox="1"/>
          <p:nvPr/>
        </p:nvSpPr>
        <p:spPr>
          <a:xfrm>
            <a:off x="522514" y="4174771"/>
            <a:ext cx="2373086"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VN">
                <a:latin typeface="Montserrat" pitchFamily="2" charset="0"/>
                <a:ea typeface="Lato"/>
                <a:cs typeface="Lato"/>
              </a:rPr>
              <a:t> max_features: </a:t>
            </a:r>
            <a:endParaRPr lang="vi-VN">
              <a:latin typeface="Montserrat" pitchFamily="2" charset="0"/>
              <a:ea typeface="Lato"/>
              <a:cs typeface="Lato"/>
            </a:endParaRPr>
          </a:p>
        </p:txBody>
      </p:sp>
      <p:sp>
        <p:nvSpPr>
          <p:cNvPr id="17" name="TextBox 16">
            <a:extLst>
              <a:ext uri="{FF2B5EF4-FFF2-40B4-BE49-F238E27FC236}">
                <a16:creationId xmlns:a16="http://schemas.microsoft.com/office/drawing/2014/main" id="{4C4EA54B-F840-3322-2026-DB44F41CE5F7}"/>
              </a:ext>
            </a:extLst>
          </p:cNvPr>
          <p:cNvSpPr txBox="1"/>
          <p:nvPr/>
        </p:nvSpPr>
        <p:spPr>
          <a:xfrm>
            <a:off x="2601684" y="4174771"/>
            <a:ext cx="8904514" cy="923330"/>
          </a:xfrm>
          <a:prstGeom prst="rect">
            <a:avLst/>
          </a:prstGeom>
          <a:noFill/>
        </p:spPr>
        <p:txBody>
          <a:bodyPr wrap="square" lIns="91440" tIns="45720" rIns="91440" bIns="45720" rtlCol="0" anchor="t">
            <a:spAutoFit/>
          </a:bodyPr>
          <a:lstStyle/>
          <a:p>
            <a:r>
              <a:rPr lang="en-US" sz="1800" b="0" i="0" u="none" strike="noStrike">
                <a:solidFill>
                  <a:srgbClr val="273239"/>
                </a:solidFill>
                <a:effectLst/>
                <a:latin typeface="Montserrat" pitchFamily="2" charset="0"/>
                <a:ea typeface="Lato"/>
                <a:cs typeface="Arial"/>
              </a:rPr>
              <a:t>helps to find the number of features to take into account at each node in order to make the best split. The list of </a:t>
            </a:r>
            <a:r>
              <a:rPr lang="en-US" sz="1800" b="0" i="0" u="none" strike="noStrike" err="1">
                <a:solidFill>
                  <a:srgbClr val="273239"/>
                </a:solidFill>
                <a:effectLst/>
                <a:latin typeface="Montserrat" pitchFamily="2" charset="0"/>
                <a:ea typeface="Lato"/>
                <a:cs typeface="Arial"/>
              </a:rPr>
              <a:t>max_features</a:t>
            </a:r>
            <a:r>
              <a:rPr lang="en-US" sz="1800" b="0" i="0" u="none" strike="noStrike">
                <a:solidFill>
                  <a:srgbClr val="273239"/>
                </a:solidFill>
                <a:effectLst/>
                <a:latin typeface="Montserrat" pitchFamily="2" charset="0"/>
                <a:ea typeface="Lato"/>
                <a:cs typeface="Arial"/>
              </a:rPr>
              <a:t> we take here is [3, 4, 5].</a:t>
            </a:r>
          </a:p>
          <a:p>
            <a:endParaRPr lang="en-VN">
              <a:latin typeface="Montserrat" pitchFamily="2" charset="0"/>
              <a:ea typeface="Lato"/>
              <a:cs typeface="Arial" panose="020B0604020202020204" pitchFamily="34" charset="0"/>
            </a:endParaRPr>
          </a:p>
        </p:txBody>
      </p:sp>
      <p:sp>
        <p:nvSpPr>
          <p:cNvPr id="7" name="TextBox 6">
            <a:extLst>
              <a:ext uri="{FF2B5EF4-FFF2-40B4-BE49-F238E27FC236}">
                <a16:creationId xmlns:a16="http://schemas.microsoft.com/office/drawing/2014/main" id="{59C2C7E3-EDCA-D2F6-C971-E8D005F050F0}"/>
              </a:ext>
            </a:extLst>
          </p:cNvPr>
          <p:cNvSpPr txBox="1"/>
          <p:nvPr/>
        </p:nvSpPr>
        <p:spPr>
          <a:xfrm>
            <a:off x="2895595" y="5130667"/>
            <a:ext cx="6363862" cy="646331"/>
          </a:xfrm>
          <a:prstGeom prst="rect">
            <a:avLst/>
          </a:prstGeom>
          <a:noFill/>
        </p:spPr>
        <p:txBody>
          <a:bodyPr wrap="square" lIns="91440" tIns="45720" rIns="91440" bIns="45720" rtlCol="0" anchor="t">
            <a:spAutoFit/>
          </a:bodyPr>
          <a:lstStyle/>
          <a:p>
            <a:r>
              <a:rPr lang="en-US">
                <a:solidFill>
                  <a:schemeClr val="bg1"/>
                </a:solidFill>
                <a:latin typeface="Montserrat" pitchFamily="2" charset="0"/>
                <a:ea typeface="Lato"/>
                <a:cs typeface="Arial"/>
              </a:rPr>
              <a:t>In our project, we use grid search in combination with rolling cross validation to tune these hyperparameter</a:t>
            </a:r>
            <a:endParaRPr lang="vi-VN">
              <a:solidFill>
                <a:schemeClr val="bg1"/>
              </a:solidFill>
              <a:latin typeface="Montserrat" pitchFamily="2" charset="0"/>
              <a:ea typeface="Lato"/>
              <a:cs typeface="Arial"/>
            </a:endParaRPr>
          </a:p>
        </p:txBody>
      </p:sp>
    </p:spTree>
    <p:extLst>
      <p:ext uri="{BB962C8B-B14F-4D97-AF65-F5344CB8AC3E}">
        <p14:creationId xmlns:p14="http://schemas.microsoft.com/office/powerpoint/2010/main" val="2979577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8F4B46E-76E2-AC6E-6EF8-5BC28540B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48B967-90B6-AC64-096F-52C2769BE4A4}"/>
              </a:ext>
            </a:extLst>
          </p:cNvPr>
          <p:cNvSpPr>
            <a:spLocks noGrp="1"/>
          </p:cNvSpPr>
          <p:nvPr>
            <p:ph type="title"/>
          </p:nvPr>
        </p:nvSpPr>
        <p:spPr/>
        <p:txBody>
          <a:bodyPr/>
          <a:lstStyle/>
          <a:p>
            <a:r>
              <a:rPr lang="en-US">
                <a:latin typeface="Montserrat" pitchFamily="2" charset="0"/>
              </a:rPr>
              <a:t>Random Forest Classifier</a:t>
            </a:r>
          </a:p>
        </p:txBody>
      </p:sp>
      <p:sp>
        <p:nvSpPr>
          <p:cNvPr id="3" name="Content Placeholder 2">
            <a:extLst>
              <a:ext uri="{FF2B5EF4-FFF2-40B4-BE49-F238E27FC236}">
                <a16:creationId xmlns:a16="http://schemas.microsoft.com/office/drawing/2014/main" id="{B5C229D1-06AD-0D24-D93F-30F835DE07AC}"/>
              </a:ext>
            </a:extLst>
          </p:cNvPr>
          <p:cNvSpPr>
            <a:spLocks noGrp="1"/>
          </p:cNvSpPr>
          <p:nvPr>
            <p:ph sz="quarter" idx="13"/>
          </p:nvPr>
        </p:nvSpPr>
        <p:spPr>
          <a:xfrm>
            <a:off x="338736" y="958689"/>
            <a:ext cx="11514528" cy="935425"/>
          </a:xfrm>
        </p:spPr>
        <p:txBody>
          <a:bodyPr/>
          <a:lstStyle/>
          <a:p>
            <a:pPr marL="0" indent="0">
              <a:buNone/>
            </a:pPr>
            <a:r>
              <a:rPr lang="en-US" sz="2400">
                <a:latin typeface="Montserrat" pitchFamily="2" charset="0"/>
                <a:cs typeface="Arial" panose="020B0604020202020204" pitchFamily="34" charset="0"/>
              </a:rPr>
              <a:t>Rolling cross-validation</a:t>
            </a:r>
          </a:p>
          <a:p>
            <a:pPr marL="0" indent="0">
              <a:buNone/>
            </a:pPr>
            <a:endParaRPr lang="en-US" sz="2400">
              <a:latin typeface="Montserrat" pitchFamily="2" charset="0"/>
              <a:cs typeface="Arial" panose="020B0604020202020204" pitchFamily="34" charset="0"/>
            </a:endParaRPr>
          </a:p>
        </p:txBody>
      </p:sp>
      <p:sp>
        <p:nvSpPr>
          <p:cNvPr id="4" name="Slide Number Placeholder 3">
            <a:extLst>
              <a:ext uri="{FF2B5EF4-FFF2-40B4-BE49-F238E27FC236}">
                <a16:creationId xmlns:a16="http://schemas.microsoft.com/office/drawing/2014/main" id="{50E3B222-F9E6-670B-4A0E-168F335243E7}"/>
              </a:ext>
            </a:extLst>
          </p:cNvPr>
          <p:cNvSpPr>
            <a:spLocks noGrp="1"/>
          </p:cNvSpPr>
          <p:nvPr>
            <p:ph type="sldNum" sz="quarter" idx="12"/>
          </p:nvPr>
        </p:nvSpPr>
        <p:spPr/>
        <p:txBody>
          <a:bodyPr/>
          <a:lstStyle/>
          <a:p>
            <a:fld id="{9EA0BE3B-158A-4EDF-80DC-E394A0D1600F}" type="slidenum">
              <a:rPr lang="en-US" smtClean="0">
                <a:latin typeface="Montserrat" pitchFamily="2" charset="0"/>
              </a:rPr>
              <a:pPr/>
              <a:t>24</a:t>
            </a:fld>
            <a:endParaRPr lang="en-US">
              <a:latin typeface="Montserrat" pitchFamily="2" charset="0"/>
            </a:endParaRPr>
          </a:p>
        </p:txBody>
      </p:sp>
      <p:sp>
        <p:nvSpPr>
          <p:cNvPr id="7" name="TextBox 6">
            <a:extLst>
              <a:ext uri="{FF2B5EF4-FFF2-40B4-BE49-F238E27FC236}">
                <a16:creationId xmlns:a16="http://schemas.microsoft.com/office/drawing/2014/main" id="{1ABEB33C-BBBD-F047-B2E7-48A1B6776819}"/>
              </a:ext>
            </a:extLst>
          </p:cNvPr>
          <p:cNvSpPr txBox="1"/>
          <p:nvPr/>
        </p:nvSpPr>
        <p:spPr>
          <a:xfrm>
            <a:off x="338736" y="1552765"/>
            <a:ext cx="9808028" cy="1754326"/>
          </a:xfrm>
          <a:prstGeom prst="rect">
            <a:avLst/>
          </a:prstGeom>
          <a:noFill/>
        </p:spPr>
        <p:txBody>
          <a:bodyPr wrap="square" rtlCol="0">
            <a:spAutoFit/>
          </a:bodyPr>
          <a:lstStyle/>
          <a:p>
            <a:pPr marL="285750" indent="-285750">
              <a:buFont typeface="Arial" panose="020B0604020202020204" pitchFamily="34" charset="0"/>
              <a:buChar char="•"/>
            </a:pPr>
            <a:r>
              <a:rPr lang="en-US" sz="1800" b="1">
                <a:effectLst/>
                <a:latin typeface="Montserrat" pitchFamily="2" charset="0"/>
                <a:cs typeface="Arial" panose="020B0604020202020204" pitchFamily="34" charset="0"/>
              </a:rPr>
              <a:t>Initial Split: </a:t>
            </a:r>
            <a:r>
              <a:rPr lang="en-US" sz="1800">
                <a:effectLst/>
                <a:latin typeface="Montserrat" pitchFamily="2" charset="0"/>
                <a:cs typeface="Arial" panose="020B0604020202020204" pitchFamily="34" charset="0"/>
              </a:rPr>
              <a:t>dividing the dataset into k folds. Each fold consists of a contiguous sequence of observations.</a:t>
            </a:r>
          </a:p>
          <a:p>
            <a:pPr marL="285750" indent="-285750">
              <a:buFont typeface="Arial" panose="020B0604020202020204" pitchFamily="34" charset="0"/>
              <a:buChar char="•"/>
            </a:pPr>
            <a:r>
              <a:rPr lang="en-US" sz="1800" b="1">
                <a:effectLst/>
                <a:latin typeface="Montserrat" pitchFamily="2" charset="0"/>
                <a:cs typeface="Arial" panose="020B0604020202020204" pitchFamily="34" charset="0"/>
              </a:rPr>
              <a:t>Training and Testing: </a:t>
            </a:r>
            <a:r>
              <a:rPr lang="en-US" sz="1800">
                <a:effectLst/>
                <a:latin typeface="Montserrat" pitchFamily="2" charset="0"/>
                <a:cs typeface="Arial" panose="020B0604020202020204" pitchFamily="34" charset="0"/>
              </a:rPr>
              <a:t>In each iteration, one fold is designated as the test set, and the preceding folds are used for training.</a:t>
            </a:r>
          </a:p>
          <a:p>
            <a:pPr marL="285750" indent="-285750">
              <a:buFont typeface="Arial" panose="020B0604020202020204" pitchFamily="34" charset="0"/>
              <a:buChar char="•"/>
            </a:pPr>
            <a:r>
              <a:rPr lang="en-US" sz="1800" b="1">
                <a:effectLst/>
                <a:latin typeface="Montserrat" pitchFamily="2" charset="0"/>
                <a:cs typeface="Arial" panose="020B0604020202020204" pitchFamily="34" charset="0"/>
              </a:rPr>
              <a:t>Iterative Process: </a:t>
            </a:r>
            <a:r>
              <a:rPr lang="en-US" sz="1800">
                <a:effectLst/>
                <a:latin typeface="Montserrat" pitchFamily="2" charset="0"/>
                <a:cs typeface="Arial" panose="020B0604020202020204" pitchFamily="34" charset="0"/>
              </a:rPr>
              <a:t>The process is repeated k times, each time moving the test set to the next contiguous sequence of observations.</a:t>
            </a:r>
          </a:p>
        </p:txBody>
      </p:sp>
      <p:sp>
        <p:nvSpPr>
          <p:cNvPr id="12" name="TextBox 11">
            <a:extLst>
              <a:ext uri="{FF2B5EF4-FFF2-40B4-BE49-F238E27FC236}">
                <a16:creationId xmlns:a16="http://schemas.microsoft.com/office/drawing/2014/main" id="{E4A1FD65-2F58-B657-8454-527449E1B56F}"/>
              </a:ext>
            </a:extLst>
          </p:cNvPr>
          <p:cNvSpPr txBox="1"/>
          <p:nvPr/>
        </p:nvSpPr>
        <p:spPr>
          <a:xfrm>
            <a:off x="338736" y="3716501"/>
            <a:ext cx="7075714" cy="369332"/>
          </a:xfrm>
          <a:prstGeom prst="rect">
            <a:avLst/>
          </a:prstGeom>
          <a:noFill/>
        </p:spPr>
        <p:txBody>
          <a:bodyPr wrap="square" rtlCol="0">
            <a:spAutoFit/>
          </a:bodyPr>
          <a:lstStyle/>
          <a:p>
            <a:pPr marL="285750" indent="-285750">
              <a:buFont typeface="Arial" panose="020B0604020202020204" pitchFamily="34" charset="0"/>
              <a:buChar char="•"/>
            </a:pPr>
            <a:r>
              <a:rPr lang="en-US" sz="1800">
                <a:effectLst/>
                <a:latin typeface="Montserrat" pitchFamily="2" charset="0"/>
                <a:cs typeface="Arial" panose="020B0604020202020204" pitchFamily="34" charset="0"/>
              </a:rPr>
              <a:t>Popular choices of K: 10 or 5. </a:t>
            </a:r>
            <a:endParaRPr lang="en-US">
              <a:effectLst/>
              <a:latin typeface="Montserrat" pitchFamily="2" charset="0"/>
              <a:cs typeface="Arial" panose="020B0604020202020204" pitchFamily="34" charset="0"/>
            </a:endParaRPr>
          </a:p>
        </p:txBody>
      </p:sp>
      <p:sp>
        <p:nvSpPr>
          <p:cNvPr id="13" name="TextBox 12">
            <a:extLst>
              <a:ext uri="{FF2B5EF4-FFF2-40B4-BE49-F238E27FC236}">
                <a16:creationId xmlns:a16="http://schemas.microsoft.com/office/drawing/2014/main" id="{6092FB63-2FAB-5571-BBDE-62B2EC406A58}"/>
              </a:ext>
            </a:extLst>
          </p:cNvPr>
          <p:cNvSpPr txBox="1"/>
          <p:nvPr/>
        </p:nvSpPr>
        <p:spPr>
          <a:xfrm>
            <a:off x="338736" y="4288609"/>
            <a:ext cx="11136086" cy="646331"/>
          </a:xfrm>
          <a:prstGeom prst="rect">
            <a:avLst/>
          </a:prstGeom>
          <a:noFill/>
        </p:spPr>
        <p:txBody>
          <a:bodyPr wrap="square" rtlCol="0">
            <a:spAutoFit/>
          </a:bodyPr>
          <a:lstStyle/>
          <a:p>
            <a:r>
              <a:rPr lang="en-US">
                <a:latin typeface="Montserrat" pitchFamily="2" charset="0"/>
                <a:cs typeface="Arial" panose="020B0604020202020204" pitchFamily="34" charset="0"/>
              </a:rPr>
              <a:t>W</a:t>
            </a:r>
            <a:r>
              <a:rPr lang="en-US" sz="1800">
                <a:effectLst/>
                <a:latin typeface="Montserrat" pitchFamily="2" charset="0"/>
                <a:cs typeface="Arial" panose="020B0604020202020204" pitchFamily="34" charset="0"/>
              </a:rPr>
              <a:t>e choose k = 5 and do not shuffle the data</a:t>
            </a:r>
            <a:endParaRPr lang="en-US">
              <a:effectLst/>
              <a:latin typeface="Montserrat" pitchFamily="2" charset="0"/>
              <a:cs typeface="Arial" panose="020B0604020202020204" pitchFamily="34" charset="0"/>
            </a:endParaRPr>
          </a:p>
          <a:p>
            <a:endParaRPr lang="en-VN">
              <a:latin typeface="Montserrat" pitchFamily="2" charset="0"/>
              <a:cs typeface="Arial" panose="020B0604020202020204" pitchFamily="34" charset="0"/>
            </a:endParaRPr>
          </a:p>
        </p:txBody>
      </p:sp>
      <p:pic>
        <p:nvPicPr>
          <p:cNvPr id="1026" name="Picture 2" descr="Cross-validation time series split. | Download Scientific Diagram">
            <a:extLst>
              <a:ext uri="{FF2B5EF4-FFF2-40B4-BE49-F238E27FC236}">
                <a16:creationId xmlns:a16="http://schemas.microsoft.com/office/drawing/2014/main" id="{AA6B5F76-378D-A754-19DE-A9C62CFD1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9424" y="3021823"/>
            <a:ext cx="3634174" cy="3179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707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09B429-5AC7-93FA-CBB6-BB6D85FCE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C77054-5765-10B0-2207-6253A67BED1B}"/>
              </a:ext>
            </a:extLst>
          </p:cNvPr>
          <p:cNvSpPr>
            <a:spLocks noGrp="1"/>
          </p:cNvSpPr>
          <p:nvPr>
            <p:ph type="title"/>
          </p:nvPr>
        </p:nvSpPr>
        <p:spPr/>
        <p:txBody>
          <a:bodyPr/>
          <a:lstStyle/>
          <a:p>
            <a:r>
              <a:rPr lang="en-US">
                <a:latin typeface="Montserrat" pitchFamily="2" charset="0"/>
              </a:rPr>
              <a:t>Random Forest Classifier</a:t>
            </a:r>
          </a:p>
        </p:txBody>
      </p:sp>
      <p:sp>
        <p:nvSpPr>
          <p:cNvPr id="4" name="Slide Number Placeholder 3">
            <a:extLst>
              <a:ext uri="{FF2B5EF4-FFF2-40B4-BE49-F238E27FC236}">
                <a16:creationId xmlns:a16="http://schemas.microsoft.com/office/drawing/2014/main" id="{F48FBD52-9F02-BEC9-3A39-8C305654E004}"/>
              </a:ext>
            </a:extLst>
          </p:cNvPr>
          <p:cNvSpPr>
            <a:spLocks noGrp="1"/>
          </p:cNvSpPr>
          <p:nvPr>
            <p:ph type="sldNum" sz="quarter" idx="12"/>
          </p:nvPr>
        </p:nvSpPr>
        <p:spPr/>
        <p:txBody>
          <a:bodyPr/>
          <a:lstStyle/>
          <a:p>
            <a:fld id="{9EA0BE3B-158A-4EDF-80DC-E394A0D1600F}" type="slidenum">
              <a:rPr lang="en-US" smtClean="0">
                <a:latin typeface="Montserrat" pitchFamily="2" charset="0"/>
              </a:rPr>
              <a:pPr/>
              <a:t>25</a:t>
            </a:fld>
            <a:endParaRPr lang="en-US">
              <a:latin typeface="Montserrat" pitchFamily="2" charset="0"/>
            </a:endParaRPr>
          </a:p>
        </p:txBody>
      </p:sp>
      <p:sp>
        <p:nvSpPr>
          <p:cNvPr id="5" name="TextBox 4">
            <a:extLst>
              <a:ext uri="{FF2B5EF4-FFF2-40B4-BE49-F238E27FC236}">
                <a16:creationId xmlns:a16="http://schemas.microsoft.com/office/drawing/2014/main" id="{8905C74D-2920-AA52-8F6E-21FF2A815E5D}"/>
              </a:ext>
            </a:extLst>
          </p:cNvPr>
          <p:cNvSpPr txBox="1"/>
          <p:nvPr/>
        </p:nvSpPr>
        <p:spPr>
          <a:xfrm>
            <a:off x="338736" y="1328052"/>
            <a:ext cx="1981200" cy="584775"/>
          </a:xfrm>
          <a:prstGeom prst="rect">
            <a:avLst/>
          </a:prstGeom>
          <a:noFill/>
        </p:spPr>
        <p:txBody>
          <a:bodyPr wrap="square" rtlCol="0">
            <a:spAutoFit/>
          </a:bodyPr>
          <a:lstStyle/>
          <a:p>
            <a:r>
              <a:rPr lang="en-VN" sz="3200" b="1" u="sng">
                <a:latin typeface="Montserrat" pitchFamily="2" charset="0"/>
                <a:cs typeface="Arial" panose="020B0604020202020204" pitchFamily="34" charset="0"/>
              </a:rPr>
              <a:t>IBM</a:t>
            </a:r>
          </a:p>
        </p:txBody>
      </p:sp>
      <p:pic>
        <p:nvPicPr>
          <p:cNvPr id="8" name="Picture 7" descr="A table with numbers and text&#10;&#10;AI-generated content may be incorrect.">
            <a:extLst>
              <a:ext uri="{FF2B5EF4-FFF2-40B4-BE49-F238E27FC236}">
                <a16:creationId xmlns:a16="http://schemas.microsoft.com/office/drawing/2014/main" id="{A7250358-750E-AA5A-D0E2-9FDAE11DA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36" y="2692239"/>
            <a:ext cx="5217203" cy="2226265"/>
          </a:xfrm>
          <a:prstGeom prst="rect">
            <a:avLst/>
          </a:prstGeom>
        </p:spPr>
      </p:pic>
      <p:pic>
        <p:nvPicPr>
          <p:cNvPr id="11" name="Picture 10" descr="A table with numbers and symbols&#10;&#10;AI-generated content may be incorrect.">
            <a:extLst>
              <a:ext uri="{FF2B5EF4-FFF2-40B4-BE49-F238E27FC236}">
                <a16:creationId xmlns:a16="http://schemas.microsoft.com/office/drawing/2014/main" id="{6192D2CA-6BBC-798F-D540-6D1DD252A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445" y="870183"/>
            <a:ext cx="4123648" cy="2786525"/>
          </a:xfrm>
          <a:prstGeom prst="rect">
            <a:avLst/>
          </a:prstGeom>
        </p:spPr>
      </p:pic>
      <p:pic>
        <p:nvPicPr>
          <p:cNvPr id="14" name="Picture 13" descr="A table with numbers and symbols&#10;&#10;AI-generated content may be incorrect.">
            <a:extLst>
              <a:ext uri="{FF2B5EF4-FFF2-40B4-BE49-F238E27FC236}">
                <a16:creationId xmlns:a16="http://schemas.microsoft.com/office/drawing/2014/main" id="{51AED811-EC91-EE26-BEE1-11DC4F83A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6063" y="3805371"/>
            <a:ext cx="4800412" cy="2448829"/>
          </a:xfrm>
          <a:prstGeom prst="rect">
            <a:avLst/>
          </a:prstGeom>
        </p:spPr>
      </p:pic>
    </p:spTree>
    <p:extLst>
      <p:ext uri="{BB962C8B-B14F-4D97-AF65-F5344CB8AC3E}">
        <p14:creationId xmlns:p14="http://schemas.microsoft.com/office/powerpoint/2010/main" val="2801371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AC670A-F08F-05E4-4D1A-2D153A940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2E48A-A813-25E7-5A71-0E3A0D27DB67}"/>
              </a:ext>
            </a:extLst>
          </p:cNvPr>
          <p:cNvSpPr>
            <a:spLocks noGrp="1"/>
          </p:cNvSpPr>
          <p:nvPr>
            <p:ph type="title"/>
          </p:nvPr>
        </p:nvSpPr>
        <p:spPr/>
        <p:txBody>
          <a:bodyPr/>
          <a:lstStyle/>
          <a:p>
            <a:r>
              <a:rPr lang="en-US">
                <a:latin typeface="Montserrat" pitchFamily="2" charset="0"/>
              </a:rPr>
              <a:t>Random Forest Classifier</a:t>
            </a:r>
          </a:p>
        </p:txBody>
      </p:sp>
      <p:sp>
        <p:nvSpPr>
          <p:cNvPr id="4" name="Slide Number Placeholder 3">
            <a:extLst>
              <a:ext uri="{FF2B5EF4-FFF2-40B4-BE49-F238E27FC236}">
                <a16:creationId xmlns:a16="http://schemas.microsoft.com/office/drawing/2014/main" id="{AECBBFB6-D566-5107-6CF3-4860B08A3CCB}"/>
              </a:ext>
            </a:extLst>
          </p:cNvPr>
          <p:cNvSpPr>
            <a:spLocks noGrp="1"/>
          </p:cNvSpPr>
          <p:nvPr>
            <p:ph type="sldNum" sz="quarter" idx="12"/>
          </p:nvPr>
        </p:nvSpPr>
        <p:spPr/>
        <p:txBody>
          <a:bodyPr/>
          <a:lstStyle/>
          <a:p>
            <a:fld id="{9EA0BE3B-158A-4EDF-80DC-E394A0D1600F}" type="slidenum">
              <a:rPr lang="en-US" smtClean="0">
                <a:latin typeface="Montserrat" pitchFamily="2" charset="0"/>
              </a:rPr>
              <a:pPr/>
              <a:t>26</a:t>
            </a:fld>
            <a:endParaRPr lang="en-US">
              <a:latin typeface="Montserrat" pitchFamily="2" charset="0"/>
            </a:endParaRPr>
          </a:p>
        </p:txBody>
      </p:sp>
      <p:sp>
        <p:nvSpPr>
          <p:cNvPr id="5" name="TextBox 4">
            <a:extLst>
              <a:ext uri="{FF2B5EF4-FFF2-40B4-BE49-F238E27FC236}">
                <a16:creationId xmlns:a16="http://schemas.microsoft.com/office/drawing/2014/main" id="{BB753742-652B-220B-4C12-3A3220FAB2FA}"/>
              </a:ext>
            </a:extLst>
          </p:cNvPr>
          <p:cNvSpPr txBox="1"/>
          <p:nvPr/>
        </p:nvSpPr>
        <p:spPr>
          <a:xfrm>
            <a:off x="338736" y="1333613"/>
            <a:ext cx="1981200" cy="584775"/>
          </a:xfrm>
          <a:prstGeom prst="rect">
            <a:avLst/>
          </a:prstGeom>
          <a:noFill/>
        </p:spPr>
        <p:txBody>
          <a:bodyPr wrap="square" rtlCol="0">
            <a:spAutoFit/>
          </a:bodyPr>
          <a:lstStyle/>
          <a:p>
            <a:r>
              <a:rPr lang="en-VN" sz="3200" b="1" u="sng">
                <a:latin typeface="Montserrat" pitchFamily="2" charset="0"/>
                <a:cs typeface="Arial" panose="020B0604020202020204" pitchFamily="34" charset="0"/>
              </a:rPr>
              <a:t>S&amp;P500</a:t>
            </a:r>
          </a:p>
        </p:txBody>
      </p:sp>
      <p:pic>
        <p:nvPicPr>
          <p:cNvPr id="7" name="Picture 6" descr="A table with numbers and text&#10;&#10;AI-generated content may be incorrect.">
            <a:extLst>
              <a:ext uri="{FF2B5EF4-FFF2-40B4-BE49-F238E27FC236}">
                <a16:creationId xmlns:a16="http://schemas.microsoft.com/office/drawing/2014/main" id="{B212E4AE-C83A-E2FE-73A9-E02411913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36" y="2703360"/>
            <a:ext cx="5297496" cy="2260527"/>
          </a:xfrm>
          <a:prstGeom prst="rect">
            <a:avLst/>
          </a:prstGeom>
        </p:spPr>
      </p:pic>
      <p:pic>
        <p:nvPicPr>
          <p:cNvPr id="10" name="Picture 9" descr="A table with numbers and symbols&#10;&#10;AI-generated content may be incorrect.">
            <a:extLst>
              <a:ext uri="{FF2B5EF4-FFF2-40B4-BE49-F238E27FC236}">
                <a16:creationId xmlns:a16="http://schemas.microsoft.com/office/drawing/2014/main" id="{649BD6B3-78A5-C7B4-DB1B-02409322B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71" y="958689"/>
            <a:ext cx="3839680" cy="2594635"/>
          </a:xfrm>
          <a:prstGeom prst="rect">
            <a:avLst/>
          </a:prstGeom>
        </p:spPr>
      </p:pic>
      <p:pic>
        <p:nvPicPr>
          <p:cNvPr id="12" name="Picture 11" descr="A table with numbers and a number of classes&#10;&#10;AI-generated content may be incorrect.">
            <a:extLst>
              <a:ext uri="{FF2B5EF4-FFF2-40B4-BE49-F238E27FC236}">
                <a16:creationId xmlns:a16="http://schemas.microsoft.com/office/drawing/2014/main" id="{2F10E82F-4064-A08D-EC13-61B0C71C7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590" y="3833623"/>
            <a:ext cx="4607841" cy="2503339"/>
          </a:xfrm>
          <a:prstGeom prst="rect">
            <a:avLst/>
          </a:prstGeom>
        </p:spPr>
      </p:pic>
    </p:spTree>
    <p:extLst>
      <p:ext uri="{BB962C8B-B14F-4D97-AF65-F5344CB8AC3E}">
        <p14:creationId xmlns:p14="http://schemas.microsoft.com/office/powerpoint/2010/main" val="1222002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24AA3-922E-C128-A794-121FEB20D33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F0715EA-FDCE-7F19-6223-12A4CFB7B36F}"/>
              </a:ext>
            </a:extLst>
          </p:cNvPr>
          <p:cNvSpPr>
            <a:spLocks noGrp="1"/>
          </p:cNvSpPr>
          <p:nvPr>
            <p:ph type="title"/>
          </p:nvPr>
        </p:nvSpPr>
        <p:spPr>
          <a:xfrm>
            <a:off x="2551552" y="2429519"/>
            <a:ext cx="7088895" cy="1992500"/>
          </a:xfrm>
        </p:spPr>
        <p:txBody>
          <a:bodyPr/>
          <a:lstStyle/>
          <a:p>
            <a:r>
              <a:rPr lang="vi-VN" sz="7200"/>
              <a:t>LSTM &amp; GRU</a:t>
            </a:r>
            <a:endParaRPr lang="en-US" sz="7200"/>
          </a:p>
        </p:txBody>
      </p:sp>
    </p:spTree>
    <p:extLst>
      <p:ext uri="{BB962C8B-B14F-4D97-AF65-F5344CB8AC3E}">
        <p14:creationId xmlns:p14="http://schemas.microsoft.com/office/powerpoint/2010/main" val="559626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518E-E6BE-B497-B062-FA8D8D1EC1B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5A88C-2F25-40C8-F311-46D527F767E0}"/>
              </a:ext>
            </a:extLst>
          </p:cNvPr>
          <p:cNvSpPr>
            <a:spLocks noGrp="1"/>
          </p:cNvSpPr>
          <p:nvPr>
            <p:ph sz="quarter" idx="13"/>
          </p:nvPr>
        </p:nvSpPr>
        <p:spPr>
          <a:xfrm>
            <a:off x="4558372" y="1920091"/>
            <a:ext cx="7391400" cy="1532783"/>
          </a:xfrm>
        </p:spPr>
        <p:txBody>
          <a:bodyPr/>
          <a:lstStyle/>
          <a:p>
            <a:pPr marL="0" indent="0">
              <a:buNone/>
            </a:pPr>
            <a:br>
              <a:rPr lang="en-US"/>
            </a:br>
            <a:br>
              <a:rPr lang="en-US"/>
            </a:br>
            <a:endParaRPr lang="en-US"/>
          </a:p>
        </p:txBody>
      </p:sp>
      <p:sp>
        <p:nvSpPr>
          <p:cNvPr id="3" name="Title 2">
            <a:extLst>
              <a:ext uri="{FF2B5EF4-FFF2-40B4-BE49-F238E27FC236}">
                <a16:creationId xmlns:a16="http://schemas.microsoft.com/office/drawing/2014/main" id="{E07C3BF2-AC36-6C52-E1A6-FE6D6B8CCBFB}"/>
              </a:ext>
            </a:extLst>
          </p:cNvPr>
          <p:cNvSpPr>
            <a:spLocks noGrp="1"/>
          </p:cNvSpPr>
          <p:nvPr>
            <p:ph type="title"/>
          </p:nvPr>
        </p:nvSpPr>
        <p:spPr>
          <a:xfrm>
            <a:off x="4558372" y="785265"/>
            <a:ext cx="7391400" cy="436098"/>
          </a:xfrm>
        </p:spPr>
        <p:txBody>
          <a:bodyPr lIns="91440" tIns="45720" rIns="91440" bIns="45720" anchor="t"/>
          <a:lstStyle/>
          <a:p>
            <a:r>
              <a:rPr lang="en-US" sz="4000">
                <a:latin typeface="Montserrat"/>
                <a:ea typeface="Lato"/>
                <a:cs typeface="Lato"/>
              </a:rPr>
              <a:t>Long Short-Term Memory</a:t>
            </a:r>
            <a:br>
              <a:rPr lang="en-US" sz="4000">
                <a:latin typeface="Montserrat"/>
                <a:ea typeface="Lato"/>
                <a:cs typeface="Lato"/>
              </a:rPr>
            </a:br>
            <a:r>
              <a:rPr lang="en-US" sz="4000">
                <a:latin typeface="Montserrat"/>
                <a:ea typeface="Lato"/>
                <a:cs typeface="Lato"/>
              </a:rPr>
              <a:t>Gated Recurrent Units</a:t>
            </a:r>
            <a:endParaRPr lang="en-US"/>
          </a:p>
        </p:txBody>
      </p:sp>
      <p:sp>
        <p:nvSpPr>
          <p:cNvPr id="4" name="Slide Number Placeholder 3">
            <a:extLst>
              <a:ext uri="{FF2B5EF4-FFF2-40B4-BE49-F238E27FC236}">
                <a16:creationId xmlns:a16="http://schemas.microsoft.com/office/drawing/2014/main" id="{14C62217-D726-9CE1-BB22-95A5105ADB37}"/>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5" name="TextBox 4">
            <a:extLst>
              <a:ext uri="{FF2B5EF4-FFF2-40B4-BE49-F238E27FC236}">
                <a16:creationId xmlns:a16="http://schemas.microsoft.com/office/drawing/2014/main" id="{0AEF3B54-249E-B8FB-AA70-2710142B489D}"/>
              </a:ext>
            </a:extLst>
          </p:cNvPr>
          <p:cNvSpPr txBox="1"/>
          <p:nvPr/>
        </p:nvSpPr>
        <p:spPr>
          <a:xfrm>
            <a:off x="4666449" y="2301091"/>
            <a:ext cx="7160058" cy="2246769"/>
          </a:xfrm>
          <a:prstGeom prst="rect">
            <a:avLst/>
          </a:prstGeom>
          <a:noFill/>
        </p:spPr>
        <p:txBody>
          <a:bodyPr wrap="square" lIns="91440" tIns="45720" rIns="91440" bIns="45720" rtlCol="0" anchor="t">
            <a:spAutoFit/>
          </a:bodyPr>
          <a:lstStyle/>
          <a:p>
            <a:pPr marL="342900" indent="-342900">
              <a:buFont typeface="+mj-lt"/>
              <a:buAutoNum type="arabicPeriod"/>
            </a:pPr>
            <a:r>
              <a:rPr lang="en-US" sz="2800" b="1">
                <a:latin typeface="Montserrat"/>
                <a:ea typeface="Lato"/>
                <a:cs typeface="Lato"/>
              </a:rPr>
              <a:t>Data Preprocessing</a:t>
            </a:r>
          </a:p>
          <a:p>
            <a:pPr marL="342900" indent="-342900">
              <a:buFont typeface="+mj-lt"/>
              <a:buAutoNum type="arabicPeriod"/>
            </a:pPr>
            <a:endParaRPr lang="en-VN" sz="2800" b="1">
              <a:latin typeface="Montserrat" pitchFamily="2" charset="0"/>
              <a:ea typeface="Lato"/>
              <a:cs typeface="Lato"/>
            </a:endParaRPr>
          </a:p>
          <a:p>
            <a:pPr marL="342900" indent="-342900">
              <a:buFont typeface="+mj-lt"/>
              <a:buAutoNum type="arabicPeriod"/>
            </a:pPr>
            <a:r>
              <a:rPr lang="en-US" sz="2800" b="1">
                <a:latin typeface="Montserrat"/>
                <a:ea typeface="Lato"/>
                <a:cs typeface="Lato"/>
              </a:rPr>
              <a:t>LSTM, GRU</a:t>
            </a:r>
            <a:endParaRPr lang="en-US" sz="2800" b="1">
              <a:latin typeface="Montserrat" pitchFamily="2" charset="0"/>
              <a:ea typeface="Lato"/>
              <a:cs typeface="Lato"/>
            </a:endParaRPr>
          </a:p>
          <a:p>
            <a:pPr marL="342900" indent="-342900">
              <a:buFont typeface="+mj-lt"/>
              <a:buAutoNum type="arabicPeriod"/>
            </a:pPr>
            <a:endParaRPr lang="en-VN" sz="2800" b="1">
              <a:latin typeface="Montserrat" pitchFamily="2" charset="0"/>
              <a:ea typeface="Lato"/>
              <a:cs typeface="Lato"/>
            </a:endParaRPr>
          </a:p>
          <a:p>
            <a:pPr marL="342900" indent="-342900">
              <a:buFont typeface="+mj-lt"/>
              <a:buAutoNum type="arabicPeriod"/>
            </a:pPr>
            <a:r>
              <a:rPr lang="en-VN" sz="2800" b="1">
                <a:latin typeface="Montserrat"/>
                <a:ea typeface="Lato"/>
                <a:cs typeface="Lato"/>
              </a:rPr>
              <a:t>Result Analysis</a:t>
            </a:r>
          </a:p>
        </p:txBody>
      </p:sp>
    </p:spTree>
    <p:extLst>
      <p:ext uri="{BB962C8B-B14F-4D97-AF65-F5344CB8AC3E}">
        <p14:creationId xmlns:p14="http://schemas.microsoft.com/office/powerpoint/2010/main" val="927746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C2248-40F0-4083-4110-A57D007AB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E821C-13B3-1E7A-6407-C9ADCFC76F5A}"/>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88DB65C7-F053-B7AE-9DFA-EB7C35228964}"/>
              </a:ext>
            </a:extLst>
          </p:cNvPr>
          <p:cNvSpPr>
            <a:spLocks noGrp="1"/>
          </p:cNvSpPr>
          <p:nvPr>
            <p:ph sz="quarter" idx="13"/>
          </p:nvPr>
        </p:nvSpPr>
        <p:spPr>
          <a:xfrm>
            <a:off x="338736" y="958689"/>
            <a:ext cx="11514528" cy="870112"/>
          </a:xfrm>
        </p:spPr>
        <p:txBody>
          <a:bodyPr lIns="91440" tIns="45720" rIns="91440" bIns="45720" anchor="t"/>
          <a:lstStyle/>
          <a:p>
            <a:pPr marL="514350" indent="-514350">
              <a:buAutoNum type="arabicPeriod"/>
            </a:pPr>
            <a:r>
              <a:rPr lang="en-US" sz="2400">
                <a:latin typeface="Montserrat"/>
                <a:ea typeface="Lato"/>
                <a:cs typeface="Arial"/>
              </a:rPr>
              <a:t>Data Preprocessing</a:t>
            </a:r>
          </a:p>
          <a:p>
            <a:pPr marL="0" indent="0">
              <a:buNone/>
            </a:pPr>
            <a:r>
              <a:rPr lang="en-US" sz="2400">
                <a:latin typeface="Montserrat"/>
                <a:ea typeface="Lato"/>
                <a:cs typeface="Arial"/>
              </a:rPr>
              <a:t>1.1.  Load and select columns</a:t>
            </a:r>
          </a:p>
        </p:txBody>
      </p:sp>
      <p:sp>
        <p:nvSpPr>
          <p:cNvPr id="4" name="Slide Number Placeholder 3">
            <a:extLst>
              <a:ext uri="{FF2B5EF4-FFF2-40B4-BE49-F238E27FC236}">
                <a16:creationId xmlns:a16="http://schemas.microsoft.com/office/drawing/2014/main" id="{608859AD-4D67-B751-F508-3089D03D0AA8}"/>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29</a:t>
            </a:fld>
            <a:endParaRPr lang="en-US">
              <a:latin typeface="Montserrat" pitchFamily="2" charset="0"/>
              <a:ea typeface="Lato"/>
              <a:cs typeface="Lato"/>
            </a:endParaRPr>
          </a:p>
        </p:txBody>
      </p:sp>
      <p:sp>
        <p:nvSpPr>
          <p:cNvPr id="14" name="Content Placeholder 2">
            <a:extLst>
              <a:ext uri="{FF2B5EF4-FFF2-40B4-BE49-F238E27FC236}">
                <a16:creationId xmlns:a16="http://schemas.microsoft.com/office/drawing/2014/main" id="{14BA6D99-CCA5-5EEC-1C8B-EF7CCF629196}"/>
              </a:ext>
            </a:extLst>
          </p:cNvPr>
          <p:cNvSpPr txBox="1">
            <a:spLocks/>
          </p:cNvSpPr>
          <p:nvPr/>
        </p:nvSpPr>
        <p:spPr>
          <a:xfrm>
            <a:off x="334253" y="2993677"/>
            <a:ext cx="6158117" cy="44428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Montserrat"/>
                <a:ea typeface="Lato"/>
                <a:cs typeface="Arial"/>
              </a:rPr>
              <a:t>1.2. Create sliding-windows sequences  </a:t>
            </a:r>
          </a:p>
        </p:txBody>
      </p:sp>
      <p:pic>
        <p:nvPicPr>
          <p:cNvPr id="19" name="Picture 18" descr="A computer code with text&#10;&#10;AI-generated content may be incorrect.">
            <a:extLst>
              <a:ext uri="{FF2B5EF4-FFF2-40B4-BE49-F238E27FC236}">
                <a16:creationId xmlns:a16="http://schemas.microsoft.com/office/drawing/2014/main" id="{8685CE2E-561E-7FB0-5F40-B5E7503E7EDF}"/>
              </a:ext>
            </a:extLst>
          </p:cNvPr>
          <p:cNvPicPr>
            <a:picLocks noChangeAspect="1"/>
          </p:cNvPicPr>
          <p:nvPr/>
        </p:nvPicPr>
        <p:blipFill>
          <a:blip r:embed="rId2"/>
          <a:stretch>
            <a:fillRect/>
          </a:stretch>
        </p:blipFill>
        <p:spPr>
          <a:xfrm>
            <a:off x="347383" y="3709586"/>
            <a:ext cx="7272618" cy="2473143"/>
          </a:xfrm>
          <a:prstGeom prst="rect">
            <a:avLst/>
          </a:prstGeom>
        </p:spPr>
      </p:pic>
      <p:pic>
        <p:nvPicPr>
          <p:cNvPr id="20" name="Picture 19" descr="A close-up of a computer code&#10;&#10;AI-generated content may be incorrect.">
            <a:extLst>
              <a:ext uri="{FF2B5EF4-FFF2-40B4-BE49-F238E27FC236}">
                <a16:creationId xmlns:a16="http://schemas.microsoft.com/office/drawing/2014/main" id="{F0227DC3-EFFE-F818-0750-ACC9073311CD}"/>
              </a:ext>
            </a:extLst>
          </p:cNvPr>
          <p:cNvPicPr>
            <a:picLocks noChangeAspect="1"/>
          </p:cNvPicPr>
          <p:nvPr/>
        </p:nvPicPr>
        <p:blipFill>
          <a:blip r:embed="rId3"/>
          <a:stretch>
            <a:fillRect/>
          </a:stretch>
        </p:blipFill>
        <p:spPr>
          <a:xfrm>
            <a:off x="347383" y="2031050"/>
            <a:ext cx="7014882" cy="846076"/>
          </a:xfrm>
          <a:prstGeom prst="rect">
            <a:avLst/>
          </a:prstGeom>
        </p:spPr>
      </p:pic>
      <p:sp>
        <p:nvSpPr>
          <p:cNvPr id="23" name="TextBox 22">
            <a:extLst>
              <a:ext uri="{FF2B5EF4-FFF2-40B4-BE49-F238E27FC236}">
                <a16:creationId xmlns:a16="http://schemas.microsoft.com/office/drawing/2014/main" id="{7CB61B51-D741-86A5-2820-9B6938C6EA0E}"/>
              </a:ext>
            </a:extLst>
          </p:cNvPr>
          <p:cNvSpPr txBox="1"/>
          <p:nvPr/>
        </p:nvSpPr>
        <p:spPr>
          <a:xfrm>
            <a:off x="7884459" y="2998694"/>
            <a:ext cx="41775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tserrat"/>
              </a:rPr>
              <a:t>Raw series are one long, unlabeled sequence. Sliding windows turn it into many (input → target) pairs (e.g. past 20 days → next day)</a:t>
            </a:r>
            <a:endParaRPr lang="en-US">
              <a:ea typeface="Calibri" panose="020F0502020204030204"/>
              <a:cs typeface="Calibri" panose="020F0502020204030204"/>
            </a:endParaRPr>
          </a:p>
        </p:txBody>
      </p:sp>
    </p:spTree>
    <p:extLst>
      <p:ext uri="{BB962C8B-B14F-4D97-AF65-F5344CB8AC3E}">
        <p14:creationId xmlns:p14="http://schemas.microsoft.com/office/powerpoint/2010/main" val="1027880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416096" y="2948220"/>
            <a:ext cx="5359807" cy="961559"/>
          </a:xfrm>
        </p:spPr>
        <p:txBody>
          <a:bodyPr/>
          <a:lstStyle/>
          <a:p>
            <a:r>
              <a:rPr lang="en-US" sz="6000">
                <a:latin typeface="Montserrat" pitchFamily="2" charset="0"/>
              </a:rPr>
              <a:t>Introduction</a:t>
            </a:r>
          </a:p>
        </p:txBody>
      </p:sp>
    </p:spTree>
    <p:extLst>
      <p:ext uri="{BB962C8B-B14F-4D97-AF65-F5344CB8AC3E}">
        <p14:creationId xmlns:p14="http://schemas.microsoft.com/office/powerpoint/2010/main" val="1234004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B324B-CADB-6217-0D62-C56533AB8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51C88-52D5-69D0-A2A2-1AAC94A30536}"/>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71D724D1-ADCF-EA77-5115-FE222D29F0F0}"/>
              </a:ext>
            </a:extLst>
          </p:cNvPr>
          <p:cNvSpPr>
            <a:spLocks noGrp="1"/>
          </p:cNvSpPr>
          <p:nvPr>
            <p:ph sz="quarter" idx="13"/>
          </p:nvPr>
        </p:nvSpPr>
        <p:spPr>
          <a:xfrm>
            <a:off x="338736" y="958689"/>
            <a:ext cx="11514528" cy="870112"/>
          </a:xfrm>
        </p:spPr>
        <p:txBody>
          <a:bodyPr lIns="91440" tIns="45720" rIns="91440" bIns="45720" anchor="t"/>
          <a:lstStyle/>
          <a:p>
            <a:pPr marL="514350" indent="-514350">
              <a:buAutoNum type="arabicPeriod"/>
            </a:pPr>
            <a:r>
              <a:rPr lang="en-US" sz="2400">
                <a:latin typeface="Montserrat"/>
                <a:ea typeface="Lato"/>
                <a:cs typeface="Arial"/>
              </a:rPr>
              <a:t>Data Preprocessing</a:t>
            </a:r>
          </a:p>
          <a:p>
            <a:pPr marL="0" indent="0">
              <a:buNone/>
            </a:pPr>
            <a:r>
              <a:rPr lang="en-US" sz="2400">
                <a:latin typeface="Montserrat"/>
                <a:ea typeface="Lato"/>
                <a:cs typeface="Arial"/>
              </a:rPr>
              <a:t>1.3. Train-Test split </a:t>
            </a:r>
          </a:p>
        </p:txBody>
      </p:sp>
      <p:sp>
        <p:nvSpPr>
          <p:cNvPr id="4" name="Slide Number Placeholder 3">
            <a:extLst>
              <a:ext uri="{FF2B5EF4-FFF2-40B4-BE49-F238E27FC236}">
                <a16:creationId xmlns:a16="http://schemas.microsoft.com/office/drawing/2014/main" id="{10467D89-C0D6-CEB0-A3A4-57DB898C8309}"/>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30</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9E7B2DC2-07BD-41C4-3E3D-D60E4D961792}"/>
              </a:ext>
            </a:extLst>
          </p:cNvPr>
          <p:cNvSpPr txBox="1"/>
          <p:nvPr/>
        </p:nvSpPr>
        <p:spPr>
          <a:xfrm>
            <a:off x="342900" y="2247900"/>
            <a:ext cx="2328583" cy="5498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50"/>
              </a:lnSpc>
            </a:pPr>
            <a:endParaRPr lang="en-US" sz="2400">
              <a:latin typeface="Montserrat"/>
              <a:cs typeface="Arial"/>
            </a:endParaRPr>
          </a:p>
          <a:p>
            <a:pPr>
              <a:lnSpc>
                <a:spcPts val="1650"/>
              </a:lnSpc>
            </a:pPr>
            <a:r>
              <a:rPr lang="en-US" sz="2400">
                <a:latin typeface="Montserrat"/>
                <a:cs typeface="Segoe UI"/>
              </a:rPr>
              <a:t>1.4. Scaling ​</a:t>
            </a:r>
          </a:p>
        </p:txBody>
      </p:sp>
      <p:pic>
        <p:nvPicPr>
          <p:cNvPr id="6" name="Picture 5" descr="A close-up of a computer code&#10;&#10;AI-generated content may be incorrect.">
            <a:extLst>
              <a:ext uri="{FF2B5EF4-FFF2-40B4-BE49-F238E27FC236}">
                <a16:creationId xmlns:a16="http://schemas.microsoft.com/office/drawing/2014/main" id="{764FE74E-D97C-3C2C-DC49-66F984A4CBAD}"/>
              </a:ext>
            </a:extLst>
          </p:cNvPr>
          <p:cNvPicPr>
            <a:picLocks noChangeAspect="1"/>
          </p:cNvPicPr>
          <p:nvPr/>
        </p:nvPicPr>
        <p:blipFill>
          <a:blip r:embed="rId2"/>
          <a:stretch>
            <a:fillRect/>
          </a:stretch>
        </p:blipFill>
        <p:spPr>
          <a:xfrm>
            <a:off x="3505481" y="1393732"/>
            <a:ext cx="5349129" cy="843244"/>
          </a:xfrm>
          <a:prstGeom prst="rect">
            <a:avLst/>
          </a:prstGeom>
        </p:spPr>
      </p:pic>
      <p:pic>
        <p:nvPicPr>
          <p:cNvPr id="7" name="Picture 6">
            <a:extLst>
              <a:ext uri="{FF2B5EF4-FFF2-40B4-BE49-F238E27FC236}">
                <a16:creationId xmlns:a16="http://schemas.microsoft.com/office/drawing/2014/main" id="{5C0DED03-5FEF-1355-53AA-D5A40D236AF6}"/>
              </a:ext>
            </a:extLst>
          </p:cNvPr>
          <p:cNvPicPr>
            <a:picLocks noChangeAspect="1"/>
          </p:cNvPicPr>
          <p:nvPr/>
        </p:nvPicPr>
        <p:blipFill>
          <a:blip r:embed="rId3"/>
          <a:stretch>
            <a:fillRect/>
          </a:stretch>
        </p:blipFill>
        <p:spPr>
          <a:xfrm>
            <a:off x="3507442" y="2525440"/>
            <a:ext cx="8113058" cy="1807122"/>
          </a:xfrm>
          <a:prstGeom prst="rect">
            <a:avLst/>
          </a:prstGeom>
        </p:spPr>
      </p:pic>
      <p:sp>
        <p:nvSpPr>
          <p:cNvPr id="9" name="TextBox 8">
            <a:extLst>
              <a:ext uri="{FF2B5EF4-FFF2-40B4-BE49-F238E27FC236}">
                <a16:creationId xmlns:a16="http://schemas.microsoft.com/office/drawing/2014/main" id="{91A87234-8101-51DA-8DD1-C4A3A6E779D0}"/>
              </a:ext>
            </a:extLst>
          </p:cNvPr>
          <p:cNvSpPr txBox="1"/>
          <p:nvPr/>
        </p:nvSpPr>
        <p:spPr>
          <a:xfrm>
            <a:off x="342900" y="4287370"/>
            <a:ext cx="2844053" cy="9859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50"/>
              </a:lnSpc>
            </a:pPr>
            <a:endParaRPr lang="en-US" sz="2400">
              <a:latin typeface="Montserrat"/>
              <a:cs typeface="Arial"/>
            </a:endParaRPr>
          </a:p>
          <a:p>
            <a:pPr>
              <a:lnSpc>
                <a:spcPts val="1650"/>
              </a:lnSpc>
            </a:pPr>
            <a:r>
              <a:rPr lang="en-US" sz="2400">
                <a:latin typeface="Montserrat"/>
                <a:cs typeface="Segoe UI"/>
              </a:rPr>
              <a:t>1.5. Convert to</a:t>
            </a:r>
            <a:endParaRPr lang="en-US" sz="2400">
              <a:latin typeface="Montserrat"/>
              <a:ea typeface="Calibri" panose="020F0502020204030204"/>
              <a:cs typeface="Segoe UI"/>
            </a:endParaRPr>
          </a:p>
          <a:p>
            <a:pPr>
              <a:lnSpc>
                <a:spcPts val="1650"/>
              </a:lnSpc>
            </a:pPr>
            <a:endParaRPr lang="en-US" sz="2400">
              <a:latin typeface="Montserrat"/>
              <a:ea typeface="Calibri" panose="020F0502020204030204"/>
              <a:cs typeface="Segoe UI"/>
            </a:endParaRPr>
          </a:p>
          <a:p>
            <a:pPr>
              <a:lnSpc>
                <a:spcPts val="1650"/>
              </a:lnSpc>
            </a:pPr>
            <a:r>
              <a:rPr lang="en-US" sz="2400" err="1">
                <a:latin typeface="Montserrat"/>
                <a:cs typeface="Segoe UI"/>
              </a:rPr>
              <a:t>Pytorch</a:t>
            </a:r>
            <a:r>
              <a:rPr lang="en-US" sz="2400">
                <a:latin typeface="Montserrat"/>
                <a:cs typeface="Segoe UI"/>
              </a:rPr>
              <a:t> tensors</a:t>
            </a:r>
            <a:endParaRPr lang="en-US" sz="2400">
              <a:latin typeface="Montserrat"/>
              <a:ea typeface="+mn-lt"/>
              <a:cs typeface="Segoe UI"/>
            </a:endParaRPr>
          </a:p>
        </p:txBody>
      </p:sp>
      <p:pic>
        <p:nvPicPr>
          <p:cNvPr id="10" name="Picture 9" descr="A close up of text&#10;&#10;AI-generated content may be incorrect.">
            <a:extLst>
              <a:ext uri="{FF2B5EF4-FFF2-40B4-BE49-F238E27FC236}">
                <a16:creationId xmlns:a16="http://schemas.microsoft.com/office/drawing/2014/main" id="{A5D37467-0764-5679-BCDE-846FE8C35301}"/>
              </a:ext>
            </a:extLst>
          </p:cNvPr>
          <p:cNvPicPr>
            <a:picLocks noChangeAspect="1"/>
          </p:cNvPicPr>
          <p:nvPr/>
        </p:nvPicPr>
        <p:blipFill>
          <a:blip r:embed="rId4"/>
          <a:stretch>
            <a:fillRect/>
          </a:stretch>
        </p:blipFill>
        <p:spPr>
          <a:xfrm>
            <a:off x="3507441" y="4665637"/>
            <a:ext cx="7900148" cy="1090198"/>
          </a:xfrm>
          <a:prstGeom prst="rect">
            <a:avLst/>
          </a:prstGeom>
        </p:spPr>
      </p:pic>
    </p:spTree>
    <p:extLst>
      <p:ext uri="{BB962C8B-B14F-4D97-AF65-F5344CB8AC3E}">
        <p14:creationId xmlns:p14="http://schemas.microsoft.com/office/powerpoint/2010/main" val="4119051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A0836-1ED8-0175-3DEB-7C9D4EC80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5EC2E-39FB-B882-3F3F-A7BC88D601A7}"/>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C31D326D-9017-5588-71B7-83F5F722D7E2}"/>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2.1. Long short-term Memory (LTSM)</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3CB848DA-88E3-A196-A8E4-5D9CA242142D}"/>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31</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C1870709-6B29-1749-246D-7E40BAB6CD51}"/>
              </a:ext>
            </a:extLst>
          </p:cNvPr>
          <p:cNvSpPr txBox="1"/>
          <p:nvPr/>
        </p:nvSpPr>
        <p:spPr>
          <a:xfrm>
            <a:off x="335360" y="1828762"/>
            <a:ext cx="10505605"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i="1">
                <a:latin typeface="Montserrat"/>
                <a:ea typeface="Lato"/>
                <a:cs typeface="Lato"/>
              </a:rPr>
              <a:t>Long Short-Term Memory (LSTM) </a:t>
            </a:r>
            <a:r>
              <a:rPr lang="en-US" sz="2000">
                <a:latin typeface="Montserrat"/>
                <a:ea typeface="Lato"/>
                <a:cs typeface="Lato"/>
              </a:rPr>
              <a:t>networks are a type of RNN designed to overcome the vanishing gradient problem, specifically effective in learning long-range dependencies in sequential data.</a:t>
            </a:r>
            <a:endParaRPr lang="en-US">
              <a:latin typeface="Montserrat"/>
            </a:endParaRPr>
          </a:p>
          <a:p>
            <a:pPr marL="285750" indent="-285750">
              <a:buFont typeface="Arial"/>
              <a:buChar char="•"/>
            </a:pPr>
            <a:r>
              <a:rPr lang="en-US" sz="2000">
                <a:latin typeface="Montserrat"/>
                <a:ea typeface="Lato"/>
                <a:cs typeface="Lato"/>
              </a:rPr>
              <a:t>The key innovation is in the use of cell state, along with multiple gates (forget, input and output gates), which control the flow of information.</a:t>
            </a:r>
            <a:endParaRPr lang="en-US">
              <a:latin typeface="Montserrat"/>
            </a:endParaRPr>
          </a:p>
          <a:p>
            <a:pPr algn="l"/>
            <a:endParaRPr lang="en-US">
              <a:latin typeface="Montserrat"/>
              <a:ea typeface="Calibri"/>
              <a:cs typeface="Calibri"/>
            </a:endParaRPr>
          </a:p>
        </p:txBody>
      </p:sp>
      <p:pic>
        <p:nvPicPr>
          <p:cNvPr id="7" name="Picture 6" descr="A diagram of a network&#10;&#10;AI-generated content may be incorrect.">
            <a:extLst>
              <a:ext uri="{FF2B5EF4-FFF2-40B4-BE49-F238E27FC236}">
                <a16:creationId xmlns:a16="http://schemas.microsoft.com/office/drawing/2014/main" id="{0C36A232-038D-ABB8-9E76-3D5E952A3EFD}"/>
              </a:ext>
            </a:extLst>
          </p:cNvPr>
          <p:cNvPicPr>
            <a:picLocks noChangeAspect="1"/>
          </p:cNvPicPr>
          <p:nvPr/>
        </p:nvPicPr>
        <p:blipFill>
          <a:blip r:embed="rId2"/>
          <a:stretch>
            <a:fillRect/>
          </a:stretch>
        </p:blipFill>
        <p:spPr>
          <a:xfrm>
            <a:off x="3873872" y="3553385"/>
            <a:ext cx="4444254" cy="2765612"/>
          </a:xfrm>
          <a:prstGeom prst="rect">
            <a:avLst/>
          </a:prstGeom>
        </p:spPr>
      </p:pic>
    </p:spTree>
    <p:extLst>
      <p:ext uri="{BB962C8B-B14F-4D97-AF65-F5344CB8AC3E}">
        <p14:creationId xmlns:p14="http://schemas.microsoft.com/office/powerpoint/2010/main" val="3012958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46C5B-3BD0-6AC1-4430-3C3389AF1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74549-6E77-1403-3044-98D17C8AF53B}"/>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866D8C29-8316-74E5-AC73-60AFD93413A0}"/>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2.1. Long short-term Memory (LTSM)</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E4EC9B40-3CCF-A059-518C-2E8A20B26E5F}"/>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32</a:t>
            </a:fld>
            <a:endParaRPr lang="en-US">
              <a:latin typeface="Montserrat" pitchFamily="2" charset="0"/>
              <a:ea typeface="Lato"/>
              <a:cs typeface="Lato"/>
            </a:endParaRPr>
          </a:p>
        </p:txBody>
      </p:sp>
      <p:pic>
        <p:nvPicPr>
          <p:cNvPr id="6" name="Picture 5" descr="A diagram of a mathematical equation&#10;&#10;AI-generated content may be incorrect.">
            <a:extLst>
              <a:ext uri="{FF2B5EF4-FFF2-40B4-BE49-F238E27FC236}">
                <a16:creationId xmlns:a16="http://schemas.microsoft.com/office/drawing/2014/main" id="{EE52F80F-371E-87AB-F87A-809FFF7CCFA0}"/>
              </a:ext>
            </a:extLst>
          </p:cNvPr>
          <p:cNvPicPr>
            <a:picLocks noChangeAspect="1"/>
          </p:cNvPicPr>
          <p:nvPr/>
        </p:nvPicPr>
        <p:blipFill>
          <a:blip r:embed="rId2"/>
          <a:stretch>
            <a:fillRect/>
          </a:stretch>
        </p:blipFill>
        <p:spPr>
          <a:xfrm>
            <a:off x="334215" y="1927692"/>
            <a:ext cx="2581275" cy="3876675"/>
          </a:xfrm>
          <a:prstGeom prst="rect">
            <a:avLst/>
          </a:prstGeom>
        </p:spPr>
      </p:pic>
      <p:sp>
        <p:nvSpPr>
          <p:cNvPr id="9" name="TextBox 8">
            <a:extLst>
              <a:ext uri="{FF2B5EF4-FFF2-40B4-BE49-F238E27FC236}">
                <a16:creationId xmlns:a16="http://schemas.microsoft.com/office/drawing/2014/main" id="{53164C0E-809A-616C-74E8-C1D174C6D46E}"/>
              </a:ext>
            </a:extLst>
          </p:cNvPr>
          <p:cNvSpPr txBox="1"/>
          <p:nvPr/>
        </p:nvSpPr>
        <p:spPr>
          <a:xfrm>
            <a:off x="2909050" y="1928358"/>
            <a:ext cx="651957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Montserrat"/>
                <a:ea typeface="+mn-lt"/>
                <a:cs typeface="+mn-lt"/>
              </a:rPr>
              <a:t>Cell State (C</a:t>
            </a:r>
            <a:r>
              <a:rPr lang="en-US" b="1" baseline="-25000">
                <a:latin typeface="Montserrat"/>
                <a:ea typeface="+mn-lt"/>
                <a:cs typeface="+mn-lt"/>
              </a:rPr>
              <a:t>t</a:t>
            </a:r>
            <a:r>
              <a:rPr lang="en-US" b="1">
                <a:latin typeface="Montserrat"/>
                <a:ea typeface="+mn-lt"/>
                <a:cs typeface="+mn-lt"/>
              </a:rPr>
              <a:t>)</a:t>
            </a:r>
            <a:r>
              <a:rPr lang="en-US">
                <a:latin typeface="Montserrat"/>
                <a:ea typeface="+mn-lt"/>
                <a:cs typeface="+mn-lt"/>
              </a:rPr>
              <a:t>: The cell state carries information throughout the sequence. It is updated at each time step using the forget and input gates, allowing the network to retain long-term memory.</a:t>
            </a:r>
            <a:endParaRPr lang="en-US"/>
          </a:p>
          <a:p>
            <a:pPr marL="285750" indent="-285750">
              <a:buFont typeface="Arial"/>
              <a:buChar char="•"/>
            </a:pPr>
            <a:r>
              <a:rPr lang="en-US" b="1">
                <a:latin typeface="Montserrat"/>
                <a:ea typeface="+mn-lt"/>
                <a:cs typeface="+mn-lt"/>
              </a:rPr>
              <a:t>Forget Gate (f</a:t>
            </a:r>
            <a:r>
              <a:rPr lang="en-US" b="1" baseline="-25000">
                <a:latin typeface="Montserrat"/>
                <a:ea typeface="+mn-lt"/>
                <a:cs typeface="+mn-lt"/>
              </a:rPr>
              <a:t>t</a:t>
            </a:r>
            <a:r>
              <a:rPr lang="en-US" b="1">
                <a:latin typeface="Montserrat"/>
                <a:ea typeface="+mn-lt"/>
                <a:cs typeface="+mn-lt"/>
              </a:rPr>
              <a:t>)</a:t>
            </a:r>
            <a:r>
              <a:rPr lang="en-US">
                <a:latin typeface="Montserrat"/>
                <a:ea typeface="+mn-lt"/>
                <a:cs typeface="+mn-lt"/>
              </a:rPr>
              <a:t>: The forget gate determines which portion of the previous cell state should be carried forward to the next time step. It is computed as:</a:t>
            </a:r>
            <a:endParaRPr lang="en-US">
              <a:latin typeface="Montserrat"/>
            </a:endParaRPr>
          </a:p>
        </p:txBody>
      </p:sp>
    </p:spTree>
    <p:extLst>
      <p:ext uri="{BB962C8B-B14F-4D97-AF65-F5344CB8AC3E}">
        <p14:creationId xmlns:p14="http://schemas.microsoft.com/office/powerpoint/2010/main" val="398635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F7D1F-8FCB-B203-C31C-4C8486CEC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1014CA-D57C-8FE4-517C-F7EDEE49F9DF}"/>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031EC6CE-2746-ADE0-92E8-9D44182DD790}"/>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2.1. Long short-term Memory (LTSM)</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0B68A6F3-3739-1807-4B9A-CF20A817A240}"/>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33</a:t>
            </a:fld>
            <a:endParaRPr lang="en-US">
              <a:latin typeface="Montserrat" pitchFamily="2" charset="0"/>
              <a:ea typeface="Lato"/>
              <a:cs typeface="Lato"/>
            </a:endParaRPr>
          </a:p>
        </p:txBody>
      </p:sp>
      <p:pic>
        <p:nvPicPr>
          <p:cNvPr id="5" name="Picture 4" descr="A diagram of a cell&#10;&#10;AI-generated content may be incorrect.">
            <a:extLst>
              <a:ext uri="{FF2B5EF4-FFF2-40B4-BE49-F238E27FC236}">
                <a16:creationId xmlns:a16="http://schemas.microsoft.com/office/drawing/2014/main" id="{E0C42790-DBB7-1881-2C7E-156BBC81AA78}"/>
              </a:ext>
            </a:extLst>
          </p:cNvPr>
          <p:cNvPicPr>
            <a:picLocks noChangeAspect="1"/>
          </p:cNvPicPr>
          <p:nvPr/>
        </p:nvPicPr>
        <p:blipFill>
          <a:blip r:embed="rId2"/>
          <a:stretch>
            <a:fillRect/>
          </a:stretch>
        </p:blipFill>
        <p:spPr>
          <a:xfrm>
            <a:off x="340379" y="1933575"/>
            <a:ext cx="5740213" cy="3976967"/>
          </a:xfrm>
          <a:prstGeom prst="rect">
            <a:avLst/>
          </a:prstGeom>
        </p:spPr>
      </p:pic>
      <p:sp>
        <p:nvSpPr>
          <p:cNvPr id="7" name="TextBox 6">
            <a:extLst>
              <a:ext uri="{FF2B5EF4-FFF2-40B4-BE49-F238E27FC236}">
                <a16:creationId xmlns:a16="http://schemas.microsoft.com/office/drawing/2014/main" id="{EC72C77E-D6BB-F32E-7B72-B91998A4FFAD}"/>
              </a:ext>
            </a:extLst>
          </p:cNvPr>
          <p:cNvSpPr txBox="1"/>
          <p:nvPr/>
        </p:nvSpPr>
        <p:spPr>
          <a:xfrm>
            <a:off x="6357596" y="1975667"/>
            <a:ext cx="4723871"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ontserrat"/>
                <a:ea typeface="+mn-lt"/>
                <a:cs typeface="+mn-lt"/>
              </a:rPr>
              <a:t>Input Gate (I</a:t>
            </a:r>
            <a:r>
              <a:rPr lang="en-US" sz="2000" b="1" baseline="-25000">
                <a:latin typeface="Montserrat"/>
                <a:ea typeface="+mn-lt"/>
                <a:cs typeface="+mn-lt"/>
              </a:rPr>
              <a:t>t</a:t>
            </a:r>
            <a:r>
              <a:rPr lang="en-US" sz="2000" b="1">
                <a:latin typeface="Montserrat"/>
                <a:ea typeface="+mn-lt"/>
                <a:cs typeface="+mn-lt"/>
              </a:rPr>
              <a:t>)</a:t>
            </a:r>
            <a:r>
              <a:rPr lang="en-US" sz="2000">
                <a:latin typeface="Montserrat"/>
                <a:ea typeface="+mn-lt"/>
                <a:cs typeface="+mn-lt"/>
              </a:rPr>
              <a:t>: The input gate controls how much new information should be added to the cell state</a:t>
            </a:r>
          </a:p>
          <a:p>
            <a:r>
              <a:rPr lang="en-US" sz="2000" b="1">
                <a:latin typeface="Montserrat"/>
                <a:ea typeface="+mn-lt"/>
                <a:cs typeface="+mn-lt"/>
              </a:rPr>
              <a:t>Candidate Cell State (C^~_t)</a:t>
            </a:r>
            <a:r>
              <a:rPr lang="en-US" sz="2000">
                <a:latin typeface="Montserrat"/>
                <a:ea typeface="+mn-lt"/>
                <a:cs typeface="+mn-lt"/>
              </a:rPr>
              <a:t>: The candidate cell state is a new proposed value that could be added to the cell state. It is computed as:</a:t>
            </a:r>
          </a:p>
          <a:p>
            <a:endParaRPr lang="en-US" sz="2000">
              <a:latin typeface="Montserrat"/>
            </a:endParaRPr>
          </a:p>
        </p:txBody>
      </p:sp>
    </p:spTree>
    <p:extLst>
      <p:ext uri="{BB962C8B-B14F-4D97-AF65-F5344CB8AC3E}">
        <p14:creationId xmlns:p14="http://schemas.microsoft.com/office/powerpoint/2010/main" val="3257415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9DECB-9B7C-BD30-9322-9ABCDA41BA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4E3EF-16C2-E805-5048-9F1821B40A18}"/>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1CBEED0F-3B08-CACE-1162-EFB2ADA5B7A2}"/>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2.1. Long short-term Memory (LTSM)</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5DFDE124-4782-B80B-7DB0-53CD2A3B3E1F}"/>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34</a:t>
            </a:fld>
            <a:endParaRPr lang="en-US">
              <a:latin typeface="Montserrat" pitchFamily="2" charset="0"/>
              <a:ea typeface="Lato"/>
              <a:cs typeface="Lato"/>
            </a:endParaRPr>
          </a:p>
        </p:txBody>
      </p:sp>
      <p:sp>
        <p:nvSpPr>
          <p:cNvPr id="9" name="TextBox 8">
            <a:extLst>
              <a:ext uri="{FF2B5EF4-FFF2-40B4-BE49-F238E27FC236}">
                <a16:creationId xmlns:a16="http://schemas.microsoft.com/office/drawing/2014/main" id="{2A4FDF83-674E-99CD-B602-52DFF8C0D73F}"/>
              </a:ext>
            </a:extLst>
          </p:cNvPr>
          <p:cNvSpPr txBox="1"/>
          <p:nvPr/>
        </p:nvSpPr>
        <p:spPr>
          <a:xfrm>
            <a:off x="4858874" y="1928358"/>
            <a:ext cx="651957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Montserrat"/>
                <a:ea typeface="+mn-lt"/>
                <a:cs typeface="+mn-lt"/>
              </a:rPr>
              <a:t>Output Gate (O</a:t>
            </a:r>
            <a:r>
              <a:rPr lang="en-US" sz="2000" b="1" baseline="-25000">
                <a:latin typeface="Montserrat"/>
                <a:ea typeface="+mn-lt"/>
                <a:cs typeface="+mn-lt"/>
              </a:rPr>
              <a:t>t</a:t>
            </a:r>
            <a:r>
              <a:rPr lang="en-US" sz="2000" b="1">
                <a:latin typeface="Montserrat"/>
                <a:ea typeface="+mn-lt"/>
                <a:cs typeface="+mn-lt"/>
              </a:rPr>
              <a:t>)</a:t>
            </a:r>
            <a:r>
              <a:rPr lang="en-US" sz="2000">
                <a:latin typeface="Montserrat"/>
                <a:ea typeface="+mn-lt"/>
                <a:cs typeface="+mn-lt"/>
              </a:rPr>
              <a:t>: The output gate determines what the next hidden state will be based on the current cell state.</a:t>
            </a:r>
            <a:endParaRPr lang="en-US" sz="2000">
              <a:latin typeface="Montserrat"/>
              <a:ea typeface="Calibri"/>
              <a:cs typeface="Calibri"/>
            </a:endParaRPr>
          </a:p>
        </p:txBody>
      </p:sp>
      <p:pic>
        <p:nvPicPr>
          <p:cNvPr id="5" name="Picture 4" descr="A diagram of a cell&#10;&#10;AI-generated content may be incorrect.">
            <a:extLst>
              <a:ext uri="{FF2B5EF4-FFF2-40B4-BE49-F238E27FC236}">
                <a16:creationId xmlns:a16="http://schemas.microsoft.com/office/drawing/2014/main" id="{FEDAA179-C4D7-3766-D551-A8B7D57A9A27}"/>
              </a:ext>
            </a:extLst>
          </p:cNvPr>
          <p:cNvPicPr>
            <a:picLocks noChangeAspect="1"/>
          </p:cNvPicPr>
          <p:nvPr/>
        </p:nvPicPr>
        <p:blipFill>
          <a:blip r:embed="rId2"/>
          <a:stretch>
            <a:fillRect/>
          </a:stretch>
        </p:blipFill>
        <p:spPr>
          <a:xfrm>
            <a:off x="336457" y="1933295"/>
            <a:ext cx="4257675" cy="4067175"/>
          </a:xfrm>
          <a:prstGeom prst="rect">
            <a:avLst/>
          </a:prstGeom>
        </p:spPr>
      </p:pic>
    </p:spTree>
    <p:extLst>
      <p:ext uri="{BB962C8B-B14F-4D97-AF65-F5344CB8AC3E}">
        <p14:creationId xmlns:p14="http://schemas.microsoft.com/office/powerpoint/2010/main" val="2802492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C8E1D-856D-D37E-9263-F5AEBA0DFD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748D9-F02E-1563-99F4-0AA93985B16D}"/>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26972D54-4697-3412-0DB2-E203789FCDA1}"/>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2.2. Model definition and training</a:t>
            </a:r>
          </a:p>
        </p:txBody>
      </p:sp>
      <p:sp>
        <p:nvSpPr>
          <p:cNvPr id="4" name="Slide Number Placeholder 3">
            <a:extLst>
              <a:ext uri="{FF2B5EF4-FFF2-40B4-BE49-F238E27FC236}">
                <a16:creationId xmlns:a16="http://schemas.microsoft.com/office/drawing/2014/main" id="{D0E0FF2D-0CC6-64BD-7F84-9A3037452DB9}"/>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35</a:t>
            </a:fld>
            <a:endParaRPr lang="en-US">
              <a:latin typeface="Montserrat" pitchFamily="2" charset="0"/>
              <a:ea typeface="Lato"/>
              <a:cs typeface="Lato"/>
            </a:endParaRPr>
          </a:p>
        </p:txBody>
      </p:sp>
      <p:pic>
        <p:nvPicPr>
          <p:cNvPr id="7" name="Picture 6">
            <a:extLst>
              <a:ext uri="{FF2B5EF4-FFF2-40B4-BE49-F238E27FC236}">
                <a16:creationId xmlns:a16="http://schemas.microsoft.com/office/drawing/2014/main" id="{01B0392D-52F9-6D2E-8F23-9619DA884118}"/>
              </a:ext>
            </a:extLst>
          </p:cNvPr>
          <p:cNvPicPr>
            <a:picLocks noChangeAspect="1"/>
          </p:cNvPicPr>
          <p:nvPr/>
        </p:nvPicPr>
        <p:blipFill>
          <a:blip r:embed="rId2"/>
          <a:stretch>
            <a:fillRect/>
          </a:stretch>
        </p:blipFill>
        <p:spPr>
          <a:xfrm>
            <a:off x="357643" y="1866921"/>
            <a:ext cx="7521885" cy="260974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D4C6866-5CA5-325E-2089-B8EAF5CB801E}"/>
                  </a:ext>
                </a:extLst>
              </p:cNvPr>
              <p:cNvSpPr txBox="1"/>
              <p:nvPr/>
            </p:nvSpPr>
            <p:spPr>
              <a:xfrm>
                <a:off x="8149264" y="1865477"/>
                <a:ext cx="41659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tserrat" pitchFamily="2" charset="0"/>
                    <a:ea typeface="Calibri"/>
                    <a:cs typeface="Calibri"/>
                  </a:rPr>
                  <a:t>_ variable  itself hold a pair </a:t>
                </a:r>
                <a14:m>
                  <m:oMath xmlns:m="http://schemas.openxmlformats.org/officeDocument/2006/math">
                    <m:r>
                      <a:rPr lang="en-US" b="0" i="0" smtClean="0">
                        <a:latin typeface="Cambria Math" panose="02040503050406030204" pitchFamily="18" charset="0"/>
                        <a:ea typeface="Calibri"/>
                        <a:cs typeface="Calibri"/>
                      </a:rPr>
                      <m:t>(</m:t>
                    </m:r>
                    <m:r>
                      <a:rPr lang="en-US" b="0" i="1" smtClean="0">
                        <a:latin typeface="Cambria Math" panose="02040503050406030204" pitchFamily="18" charset="0"/>
                        <a:ea typeface="Calibri"/>
                        <a:cs typeface="Calibri"/>
                      </a:rPr>
                      <m:t>h</m:t>
                    </m:r>
                    <m:r>
                      <a:rPr lang="en-US" b="0" i="1" baseline="-25000" smtClean="0">
                        <a:latin typeface="Cambria Math" panose="02040503050406030204" pitchFamily="18" charset="0"/>
                        <a:ea typeface="Calibri"/>
                        <a:cs typeface="Calibri"/>
                      </a:rPr>
                      <m:t>𝑡</m:t>
                    </m:r>
                    <m:r>
                      <a:rPr lang="en-US" b="0" i="1" smtClean="0">
                        <a:latin typeface="Cambria Math" panose="02040503050406030204" pitchFamily="18" charset="0"/>
                        <a:ea typeface="Calibri"/>
                        <a:cs typeface="Calibri"/>
                      </a:rPr>
                      <m:t>, </m:t>
                    </m:r>
                    <m:r>
                      <a:rPr lang="en-US" b="0" i="1" smtClean="0">
                        <a:latin typeface="Cambria Math" panose="02040503050406030204" pitchFamily="18" charset="0"/>
                        <a:ea typeface="Calibri"/>
                        <a:cs typeface="Calibri"/>
                      </a:rPr>
                      <m:t>𝑐𝑡</m:t>
                    </m:r>
                    <m:r>
                      <a:rPr lang="en-US" b="0" i="1" baseline="-25000" smtClean="0">
                        <a:latin typeface="Cambria Math" panose="02040503050406030204" pitchFamily="18" charset="0"/>
                        <a:ea typeface="Calibri"/>
                        <a:cs typeface="Calibri"/>
                      </a:rPr>
                      <m:t> )   </m:t>
                    </m:r>
                  </m:oMath>
                </a14:m>
                <a:endParaRPr lang="en-US" b="0" i="1">
                  <a:latin typeface="Montserrat" pitchFamily="2" charset="0"/>
                  <a:ea typeface="Calibri"/>
                  <a:cs typeface="Calibri"/>
                </a:endParaRPr>
              </a:p>
              <a:p>
                <a:r>
                  <a:rPr lang="en-US" b="0">
                    <a:latin typeface="Montserrat" pitchFamily="2" charset="0"/>
                    <a:ea typeface="Calibri"/>
                    <a:cs typeface="Calibri"/>
                  </a:rPr>
                  <a:t> </a:t>
                </a:r>
                <a:r>
                  <a:rPr lang="en-US">
                    <a:latin typeface="Montserrat" pitchFamily="2" charset="0"/>
                    <a:ea typeface="Calibri"/>
                    <a:cs typeface="Calibri"/>
                  </a:rPr>
                  <a:t>but since we are not using them </a:t>
                </a:r>
              </a:p>
              <a:p>
                <a:r>
                  <a:rPr lang="en-US">
                    <a:latin typeface="Montserrat" pitchFamily="2" charset="0"/>
                    <a:ea typeface="Calibri"/>
                    <a:cs typeface="Calibri"/>
                  </a:rPr>
                  <a:t>=&gt; No need to unpack it further </a:t>
                </a:r>
                <a14:m>
                  <m:oMath xmlns:m="http://schemas.openxmlformats.org/officeDocument/2006/math">
                    <m:r>
                      <a:rPr lang="en-US" b="0" i="1" smtClean="0">
                        <a:latin typeface="Cambria Math" panose="02040503050406030204" pitchFamily="18" charset="0"/>
                        <a:ea typeface="Calibri"/>
                        <a:cs typeface="Calibri"/>
                      </a:rPr>
                      <m:t> </m:t>
                    </m:r>
                  </m:oMath>
                </a14:m>
                <a:r>
                  <a:rPr lang="en-US" baseline="-25000">
                    <a:latin typeface="Montserrat" pitchFamily="2" charset="0"/>
                    <a:ea typeface="Calibri"/>
                    <a:cs typeface="Calibri"/>
                  </a:rPr>
                  <a:t> </a:t>
                </a:r>
              </a:p>
            </p:txBody>
          </p:sp>
        </mc:Choice>
        <mc:Fallback xmlns="">
          <p:sp>
            <p:nvSpPr>
              <p:cNvPr id="8" name="TextBox 7">
                <a:extLst>
                  <a:ext uri="{FF2B5EF4-FFF2-40B4-BE49-F238E27FC236}">
                    <a16:creationId xmlns:a16="http://schemas.microsoft.com/office/drawing/2014/main" id="{1D4C6866-5CA5-325E-2089-B8EAF5CB801E}"/>
                  </a:ext>
                </a:extLst>
              </p:cNvPr>
              <p:cNvSpPr txBox="1">
                <a:spLocks noRot="1" noChangeAspect="1" noMove="1" noResize="1" noEditPoints="1" noAdjustHandles="1" noChangeArrowheads="1" noChangeShapeType="1" noTextEdit="1"/>
              </p:cNvSpPr>
              <p:nvPr/>
            </p:nvSpPr>
            <p:spPr>
              <a:xfrm>
                <a:off x="8149264" y="1865477"/>
                <a:ext cx="4165932" cy="923330"/>
              </a:xfrm>
              <a:prstGeom prst="rect">
                <a:avLst/>
              </a:prstGeom>
              <a:blipFill>
                <a:blip r:embed="rId3"/>
                <a:stretch>
                  <a:fillRect l="-1318" t="-3311" b="-9934"/>
                </a:stretch>
              </a:blipFill>
            </p:spPr>
            <p:txBody>
              <a:bodyPr/>
              <a:lstStyle/>
              <a:p>
                <a:r>
                  <a:rPr lang="en-US">
                    <a:noFill/>
                  </a:rPr>
                  <a:t> </a:t>
                </a:r>
              </a:p>
            </p:txBody>
          </p:sp>
        </mc:Fallback>
      </mc:AlternateContent>
    </p:spTree>
    <p:extLst>
      <p:ext uri="{BB962C8B-B14F-4D97-AF65-F5344CB8AC3E}">
        <p14:creationId xmlns:p14="http://schemas.microsoft.com/office/powerpoint/2010/main" val="1628828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B8E9D-A079-C7DF-3ADE-CDB7D00CC1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569663-D55A-F363-4954-21D236DF1B9A}"/>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657253F1-1060-1DD4-AD95-F7FB1AAA05A4}"/>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2.3. Gated Recurrent Unit (GRU)</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7EBE99BD-1B3D-420D-09FD-66F97621A7BD}"/>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36</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A2307A71-6E38-11AB-19D4-416C8944D1CE}"/>
              </a:ext>
            </a:extLst>
          </p:cNvPr>
          <p:cNvSpPr txBox="1"/>
          <p:nvPr/>
        </p:nvSpPr>
        <p:spPr>
          <a:xfrm>
            <a:off x="335360" y="1828762"/>
            <a:ext cx="1050560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Montserrat"/>
                <a:ea typeface="+mn-lt"/>
                <a:cs typeface="+mn-lt"/>
              </a:rPr>
              <a:t>Gated Recurrent Unit (GRU) streamlines the LSTM design by merging the input and forget gates into a single update gate, while retaining a reset gate to manage short-term memory. This simplification reduces the number of trainable parameters, which can accelerate convergence on smaller datasets or under constrained computational budgets.</a:t>
            </a:r>
            <a:endParaRPr lang="en-US">
              <a:latin typeface="Montserrat"/>
              <a:ea typeface="+mn-lt"/>
              <a:cs typeface="+mn-lt"/>
            </a:endParaRPr>
          </a:p>
        </p:txBody>
      </p:sp>
      <p:pic>
        <p:nvPicPr>
          <p:cNvPr id="8" name="Picture 7" descr="A diagram of a flowchart&#10;&#10;AI-generated content may be incorrect.">
            <a:extLst>
              <a:ext uri="{FF2B5EF4-FFF2-40B4-BE49-F238E27FC236}">
                <a16:creationId xmlns:a16="http://schemas.microsoft.com/office/drawing/2014/main" id="{5F60486F-7892-B2B4-D87F-2A3FB7CFC099}"/>
              </a:ext>
            </a:extLst>
          </p:cNvPr>
          <p:cNvPicPr>
            <a:picLocks noChangeAspect="1"/>
          </p:cNvPicPr>
          <p:nvPr/>
        </p:nvPicPr>
        <p:blipFill>
          <a:blip r:embed="rId2"/>
          <a:stretch>
            <a:fillRect/>
          </a:stretch>
        </p:blipFill>
        <p:spPr>
          <a:xfrm>
            <a:off x="3726439" y="3432464"/>
            <a:ext cx="3708689" cy="2807278"/>
          </a:xfrm>
          <a:prstGeom prst="rect">
            <a:avLst/>
          </a:prstGeom>
        </p:spPr>
      </p:pic>
    </p:spTree>
    <p:extLst>
      <p:ext uri="{BB962C8B-B14F-4D97-AF65-F5344CB8AC3E}">
        <p14:creationId xmlns:p14="http://schemas.microsoft.com/office/powerpoint/2010/main" val="3728316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3A6C8-F7FA-9859-F343-BCE3EA2C18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7F57FD-9030-E078-1A56-11CF1D77F50E}"/>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3F0CDAA5-F1EA-AC2E-DFAE-1306E6C7015D}"/>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2.3. Gated Recurrent Unit (GRU)</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1F4FF8C4-B27D-8418-B0E0-E664E98FCB59}"/>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37</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AF0D0662-F8DE-3B81-FCD9-544A1FBCE8BA}"/>
              </a:ext>
            </a:extLst>
          </p:cNvPr>
          <p:cNvSpPr txBox="1"/>
          <p:nvPr/>
        </p:nvSpPr>
        <p:spPr>
          <a:xfrm>
            <a:off x="335360" y="1817557"/>
            <a:ext cx="6101694"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Montserrat"/>
                <a:ea typeface="+mn-lt"/>
                <a:cs typeface="+mn-lt"/>
              </a:rPr>
              <a:t>The reset gate determines how much of the previous hidden state h</a:t>
            </a:r>
            <a:r>
              <a:rPr lang="en-US" sz="2000" baseline="-25000">
                <a:latin typeface="Montserrat"/>
                <a:ea typeface="+mn-lt"/>
                <a:cs typeface="+mn-lt"/>
              </a:rPr>
              <a:t>t-1</a:t>
            </a:r>
            <a:r>
              <a:rPr lang="en-US" sz="2000">
                <a:latin typeface="Montserrat"/>
                <a:ea typeface="+mn-lt"/>
                <a:cs typeface="+mn-lt"/>
              </a:rPr>
              <a:t> should be forgotten.</a:t>
            </a:r>
          </a:p>
          <a:p>
            <a:pPr marL="285750" indent="-285750">
              <a:buFont typeface="Arial"/>
              <a:buChar char="•"/>
            </a:pPr>
            <a:r>
              <a:rPr lang="en-US" sz="2000">
                <a:latin typeface="Montserrat"/>
                <a:ea typeface="+mn-lt"/>
                <a:cs typeface="+mn-lt"/>
              </a:rPr>
              <a:t>The update gate controls how much of the new information </a:t>
            </a:r>
            <a:r>
              <a:rPr lang="en-US" sz="2000" err="1">
                <a:latin typeface="Montserrat"/>
                <a:ea typeface="+mn-lt"/>
                <a:cs typeface="+mn-lt"/>
              </a:rPr>
              <a:t>x</a:t>
            </a:r>
            <a:r>
              <a:rPr lang="en-US" sz="2000" baseline="-25000" err="1">
                <a:latin typeface="Montserrat"/>
                <a:ea typeface="+mn-lt"/>
                <a:cs typeface="+mn-lt"/>
              </a:rPr>
              <a:t>t</a:t>
            </a:r>
            <a:r>
              <a:rPr lang="en-US" sz="2000">
                <a:latin typeface="Montserrat"/>
                <a:ea typeface="+mn-lt"/>
                <a:cs typeface="+mn-lt"/>
              </a:rPr>
              <a:t> should be used to update the hidden state</a:t>
            </a:r>
          </a:p>
          <a:p>
            <a:pPr marL="285750" indent="-285750">
              <a:buFont typeface="Arial"/>
              <a:buChar char="•"/>
            </a:pPr>
            <a:r>
              <a:rPr lang="en-US" sz="2000">
                <a:latin typeface="Montserrat"/>
                <a:ea typeface="+mn-lt"/>
                <a:cs typeface="+mn-lt"/>
              </a:rPr>
              <a:t>This is the potential new hidden state calculated based on the current input and the previous hidden state.</a:t>
            </a:r>
          </a:p>
          <a:p>
            <a:pPr marL="285750" indent="-285750">
              <a:buFont typeface="Arial"/>
              <a:buChar char="•"/>
            </a:pPr>
            <a:r>
              <a:rPr lang="en-US" sz="2000">
                <a:latin typeface="Montserrat"/>
                <a:ea typeface="+mn-lt"/>
                <a:cs typeface="+mn-lt"/>
              </a:rPr>
              <a:t>The final hidden state is a weighted average of the previous hidden state h</a:t>
            </a:r>
            <a:r>
              <a:rPr lang="en-US" sz="2000" baseline="-25000">
                <a:latin typeface="Montserrat"/>
                <a:ea typeface="+mn-lt"/>
                <a:cs typeface="+mn-lt"/>
              </a:rPr>
              <a:t>t-1</a:t>
            </a:r>
            <a:r>
              <a:rPr lang="en-US" sz="2000">
                <a:latin typeface="Montserrat"/>
                <a:ea typeface="+mn-lt"/>
                <a:cs typeface="+mn-lt"/>
              </a:rPr>
              <a:t> and the candidate hidden state </a:t>
            </a:r>
            <a:r>
              <a:rPr lang="en-US" sz="2000" err="1">
                <a:latin typeface="Montserrat"/>
                <a:ea typeface="+mn-lt"/>
                <a:cs typeface="+mn-lt"/>
              </a:rPr>
              <a:t>h′</a:t>
            </a:r>
            <a:r>
              <a:rPr lang="en-US" sz="2000" baseline="-25000" err="1">
                <a:latin typeface="Montserrat"/>
                <a:ea typeface="+mn-lt"/>
                <a:cs typeface="+mn-lt"/>
              </a:rPr>
              <a:t>t</a:t>
            </a:r>
            <a:r>
              <a:rPr lang="en-US" sz="2000">
                <a:latin typeface="Montserrat"/>
                <a:ea typeface="+mn-lt"/>
                <a:cs typeface="+mn-lt"/>
              </a:rPr>
              <a:t> based on the update gate </a:t>
            </a:r>
            <a:r>
              <a:rPr lang="en-US" sz="2000" err="1">
                <a:latin typeface="Montserrat"/>
                <a:ea typeface="+mn-lt"/>
                <a:cs typeface="+mn-lt"/>
              </a:rPr>
              <a:t>z</a:t>
            </a:r>
            <a:r>
              <a:rPr lang="en-US" sz="2000" baseline="-25000" err="1">
                <a:latin typeface="Montserrat"/>
                <a:ea typeface="+mn-lt"/>
                <a:cs typeface="+mn-lt"/>
              </a:rPr>
              <a:t>t</a:t>
            </a:r>
            <a:endParaRPr lang="en-US" sz="2000" baseline="-25000">
              <a:latin typeface="Montserrat"/>
              <a:ea typeface="+mn-lt"/>
              <a:cs typeface="+mn-lt"/>
            </a:endParaRPr>
          </a:p>
        </p:txBody>
      </p:sp>
      <p:pic>
        <p:nvPicPr>
          <p:cNvPr id="8" name="Picture 7" descr="A diagram of a flowchart&#10;&#10;AI-generated content may be incorrect.">
            <a:extLst>
              <a:ext uri="{FF2B5EF4-FFF2-40B4-BE49-F238E27FC236}">
                <a16:creationId xmlns:a16="http://schemas.microsoft.com/office/drawing/2014/main" id="{9CA99377-DDEC-8776-F84D-841DA99DFDF9}"/>
              </a:ext>
            </a:extLst>
          </p:cNvPr>
          <p:cNvPicPr>
            <a:picLocks noChangeAspect="1"/>
          </p:cNvPicPr>
          <p:nvPr/>
        </p:nvPicPr>
        <p:blipFill>
          <a:blip r:embed="rId2"/>
          <a:stretch>
            <a:fillRect/>
          </a:stretch>
        </p:blipFill>
        <p:spPr>
          <a:xfrm>
            <a:off x="6628762" y="1874846"/>
            <a:ext cx="5232689" cy="3972689"/>
          </a:xfrm>
          <a:prstGeom prst="rect">
            <a:avLst/>
          </a:prstGeom>
        </p:spPr>
      </p:pic>
    </p:spTree>
    <p:extLst>
      <p:ext uri="{BB962C8B-B14F-4D97-AF65-F5344CB8AC3E}">
        <p14:creationId xmlns:p14="http://schemas.microsoft.com/office/powerpoint/2010/main" val="2526184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B25B1-8D42-4309-6A2B-409CD5C85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B93DEB-E789-C473-CA1A-B6E29147B2C8}"/>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E8AE2873-B069-A419-3D7E-511D87C80ED7}"/>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2.4. Model definition and training</a:t>
            </a:r>
          </a:p>
        </p:txBody>
      </p:sp>
      <p:sp>
        <p:nvSpPr>
          <p:cNvPr id="4" name="Slide Number Placeholder 3">
            <a:extLst>
              <a:ext uri="{FF2B5EF4-FFF2-40B4-BE49-F238E27FC236}">
                <a16:creationId xmlns:a16="http://schemas.microsoft.com/office/drawing/2014/main" id="{5C7CBBC0-F924-B943-A6A6-891695278D49}"/>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38</a:t>
            </a:fld>
            <a:endParaRPr lang="en-US">
              <a:latin typeface="Montserrat" pitchFamily="2" charset="0"/>
              <a:ea typeface="Lato"/>
              <a:cs typeface="Lato"/>
            </a:endParaRPr>
          </a:p>
        </p:txBody>
      </p:sp>
      <p:pic>
        <p:nvPicPr>
          <p:cNvPr id="5" name="Picture 4" descr="A screenshot of a computer code&#10;&#10;AI-generated content may be incorrect.">
            <a:extLst>
              <a:ext uri="{FF2B5EF4-FFF2-40B4-BE49-F238E27FC236}">
                <a16:creationId xmlns:a16="http://schemas.microsoft.com/office/drawing/2014/main" id="{60529B2E-2B81-156F-4EC0-99CA12129A6B}"/>
              </a:ext>
            </a:extLst>
          </p:cNvPr>
          <p:cNvPicPr>
            <a:picLocks noChangeAspect="1"/>
          </p:cNvPicPr>
          <p:nvPr/>
        </p:nvPicPr>
        <p:blipFill>
          <a:blip r:embed="rId2"/>
          <a:stretch>
            <a:fillRect/>
          </a:stretch>
        </p:blipFill>
        <p:spPr>
          <a:xfrm>
            <a:off x="336737" y="1912004"/>
            <a:ext cx="9837645" cy="3683934"/>
          </a:xfrm>
          <a:prstGeom prst="rect">
            <a:avLst/>
          </a:prstGeom>
        </p:spPr>
      </p:pic>
    </p:spTree>
    <p:extLst>
      <p:ext uri="{BB962C8B-B14F-4D97-AF65-F5344CB8AC3E}">
        <p14:creationId xmlns:p14="http://schemas.microsoft.com/office/powerpoint/2010/main" val="938376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BED56F-03EA-2B89-3916-078ADC3192FE}"/>
              </a:ext>
            </a:extLst>
          </p:cNvPr>
          <p:cNvSpPr>
            <a:spLocks noGrp="1"/>
          </p:cNvSpPr>
          <p:nvPr>
            <p:ph type="sldNum" sz="quarter" idx="12"/>
          </p:nvPr>
        </p:nvSpPr>
        <p:spPr/>
        <p:txBody>
          <a:bodyPr/>
          <a:lstStyle/>
          <a:p>
            <a:fld id="{9EA0BE3B-158A-4EDF-80DC-E394A0D1600F}" type="slidenum">
              <a:rPr lang="en-US" smtClean="0"/>
              <a:pPr/>
              <a:t>39</a:t>
            </a:fld>
            <a:endParaRPr lang="en-US"/>
          </a:p>
        </p:txBody>
      </p:sp>
      <p:sp>
        <p:nvSpPr>
          <p:cNvPr id="3" name="Title 2">
            <a:extLst>
              <a:ext uri="{FF2B5EF4-FFF2-40B4-BE49-F238E27FC236}">
                <a16:creationId xmlns:a16="http://schemas.microsoft.com/office/drawing/2014/main" id="{B753B613-DD55-1114-4C32-AA4914E12B16}"/>
              </a:ext>
            </a:extLst>
          </p:cNvPr>
          <p:cNvSpPr>
            <a:spLocks noGrp="1"/>
          </p:cNvSpPr>
          <p:nvPr>
            <p:ph type="title"/>
          </p:nvPr>
        </p:nvSpPr>
        <p:spPr/>
        <p:txBody>
          <a:bodyPr lIns="91440" tIns="45720" rIns="91440" bIns="45720" anchor="t"/>
          <a:lstStyle/>
          <a:p>
            <a:r>
              <a:rPr lang="en-US">
                <a:latin typeface="Lato"/>
                <a:ea typeface="Lato"/>
                <a:cs typeface="Lato"/>
              </a:rPr>
              <a:t>Hyperparameter Tuning for LSTM</a:t>
            </a:r>
          </a:p>
        </p:txBody>
      </p:sp>
      <p:sp>
        <p:nvSpPr>
          <p:cNvPr id="4" name="Content Placeholder 3">
            <a:extLst>
              <a:ext uri="{FF2B5EF4-FFF2-40B4-BE49-F238E27FC236}">
                <a16:creationId xmlns:a16="http://schemas.microsoft.com/office/drawing/2014/main" id="{CEE70A6B-4ADE-A1E8-5862-AB3217651142}"/>
              </a:ext>
            </a:extLst>
          </p:cNvPr>
          <p:cNvSpPr>
            <a:spLocks noGrp="1"/>
          </p:cNvSpPr>
          <p:nvPr>
            <p:ph sz="quarter" idx="13"/>
          </p:nvPr>
        </p:nvSpPr>
        <p:spPr>
          <a:xfrm>
            <a:off x="338736" y="1623048"/>
            <a:ext cx="1642146" cy="662095"/>
          </a:xfrm>
        </p:spPr>
        <p:txBody>
          <a:bodyPr lIns="91440" tIns="45720" rIns="91440" bIns="45720" anchor="t"/>
          <a:lstStyle/>
          <a:p>
            <a:r>
              <a:rPr lang="en-US">
                <a:latin typeface="Lato"/>
                <a:ea typeface="Lato"/>
                <a:cs typeface="Lato"/>
              </a:rPr>
              <a:t>IBM</a:t>
            </a:r>
            <a:endParaRPr lang="en-US"/>
          </a:p>
        </p:txBody>
      </p:sp>
      <p:sp>
        <p:nvSpPr>
          <p:cNvPr id="8" name="Content Placeholder 3">
            <a:extLst>
              <a:ext uri="{FF2B5EF4-FFF2-40B4-BE49-F238E27FC236}">
                <a16:creationId xmlns:a16="http://schemas.microsoft.com/office/drawing/2014/main" id="{5D326031-D2E9-47E1-D2AD-C43983C4FA8C}"/>
              </a:ext>
            </a:extLst>
          </p:cNvPr>
          <p:cNvSpPr txBox="1">
            <a:spLocks/>
          </p:cNvSpPr>
          <p:nvPr/>
        </p:nvSpPr>
        <p:spPr>
          <a:xfrm>
            <a:off x="6096000" y="1623048"/>
            <a:ext cx="1642146" cy="66209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Lato"/>
                <a:ea typeface="Lato"/>
                <a:cs typeface="Lato"/>
              </a:rPr>
              <a:t>Sp500</a:t>
            </a:r>
            <a:endParaRPr lang="en-US"/>
          </a:p>
        </p:txBody>
      </p:sp>
      <p:pic>
        <p:nvPicPr>
          <p:cNvPr id="6" name="Picture 5" descr="A table with numbers and a few black text&#10;&#10;AI-generated content may be incorrect.">
            <a:extLst>
              <a:ext uri="{FF2B5EF4-FFF2-40B4-BE49-F238E27FC236}">
                <a16:creationId xmlns:a16="http://schemas.microsoft.com/office/drawing/2014/main" id="{F7B99E82-D434-9F16-9D9E-D50B5DD5A6AA}"/>
              </a:ext>
            </a:extLst>
          </p:cNvPr>
          <p:cNvPicPr>
            <a:picLocks noChangeAspect="1"/>
          </p:cNvPicPr>
          <p:nvPr/>
        </p:nvPicPr>
        <p:blipFill>
          <a:blip r:embed="rId2"/>
          <a:stretch>
            <a:fillRect/>
          </a:stretch>
        </p:blipFill>
        <p:spPr>
          <a:xfrm>
            <a:off x="69055" y="2505887"/>
            <a:ext cx="5731670" cy="3293269"/>
          </a:xfrm>
          <a:prstGeom prst="rect">
            <a:avLst/>
          </a:prstGeom>
        </p:spPr>
      </p:pic>
      <p:pic>
        <p:nvPicPr>
          <p:cNvPr id="7" name="Picture 6">
            <a:extLst>
              <a:ext uri="{FF2B5EF4-FFF2-40B4-BE49-F238E27FC236}">
                <a16:creationId xmlns:a16="http://schemas.microsoft.com/office/drawing/2014/main" id="{DC07F78D-D1D0-9C41-CBE8-DFFBA53A404F}"/>
              </a:ext>
            </a:extLst>
          </p:cNvPr>
          <p:cNvPicPr>
            <a:picLocks noChangeAspect="1"/>
          </p:cNvPicPr>
          <p:nvPr/>
        </p:nvPicPr>
        <p:blipFill>
          <a:blip r:embed="rId3"/>
          <a:stretch>
            <a:fillRect/>
          </a:stretch>
        </p:blipFill>
        <p:spPr>
          <a:xfrm>
            <a:off x="5800725" y="2489217"/>
            <a:ext cx="5734051" cy="3309939"/>
          </a:xfrm>
          <a:prstGeom prst="rect">
            <a:avLst/>
          </a:prstGeom>
        </p:spPr>
      </p:pic>
      <p:sp>
        <p:nvSpPr>
          <p:cNvPr id="5" name="Content Placeholder 2">
            <a:extLst>
              <a:ext uri="{FF2B5EF4-FFF2-40B4-BE49-F238E27FC236}">
                <a16:creationId xmlns:a16="http://schemas.microsoft.com/office/drawing/2014/main" id="{C5377F1F-B296-C29D-C50F-907C5A8B963A}"/>
              </a:ext>
            </a:extLst>
          </p:cNvPr>
          <p:cNvSpPr txBox="1">
            <a:spLocks/>
          </p:cNvSpPr>
          <p:nvPr/>
        </p:nvSpPr>
        <p:spPr>
          <a:xfrm>
            <a:off x="338736" y="1058844"/>
            <a:ext cx="11514528" cy="87011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Montserrat"/>
                <a:ea typeface="Lato"/>
                <a:cs typeface="Arial"/>
              </a:rPr>
              <a:t>3.   Result Analysis</a:t>
            </a:r>
          </a:p>
          <a:p>
            <a:pPr marL="0" indent="0">
              <a:buFont typeface="Arial" panose="020B0604020202020204" pitchFamily="34" charset="0"/>
              <a:buNone/>
            </a:pPr>
            <a:r>
              <a:rPr lang="en-US" sz="2400">
                <a:latin typeface="Montserrat"/>
                <a:ea typeface="Lato"/>
                <a:cs typeface="Arial"/>
              </a:rPr>
              <a:t> </a:t>
            </a:r>
          </a:p>
        </p:txBody>
      </p:sp>
    </p:spTree>
    <p:extLst>
      <p:ext uri="{BB962C8B-B14F-4D97-AF65-F5344CB8AC3E}">
        <p14:creationId xmlns:p14="http://schemas.microsoft.com/office/powerpoint/2010/main" val="1625242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24CD-9340-9C27-34F1-06853FA3F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40CF06-ECCE-6352-47AD-1D99AF520469}"/>
              </a:ext>
            </a:extLst>
          </p:cNvPr>
          <p:cNvSpPr>
            <a:spLocks noGrp="1"/>
          </p:cNvSpPr>
          <p:nvPr>
            <p:ph type="title"/>
          </p:nvPr>
        </p:nvSpPr>
        <p:spPr/>
        <p:txBody>
          <a:bodyPr lIns="91440" tIns="45720" rIns="91440" bIns="45720" anchor="t"/>
          <a:lstStyle/>
          <a:p>
            <a:r>
              <a:rPr lang="en-US">
                <a:latin typeface="Montserrat" pitchFamily="2" charset="0"/>
                <a:ea typeface="Lato"/>
                <a:cs typeface="Lato"/>
              </a:rPr>
              <a:t>INTRODUCTION</a:t>
            </a:r>
            <a:endParaRPr lang="vi-VN">
              <a:latin typeface="Montserrat" pitchFamily="2" charset="0"/>
            </a:endParaRPr>
          </a:p>
        </p:txBody>
      </p:sp>
      <p:sp>
        <p:nvSpPr>
          <p:cNvPr id="4" name="Slide Number Placeholder 3">
            <a:extLst>
              <a:ext uri="{FF2B5EF4-FFF2-40B4-BE49-F238E27FC236}">
                <a16:creationId xmlns:a16="http://schemas.microsoft.com/office/drawing/2014/main" id="{97B3DCD3-4EC9-01CC-AA23-DE8A3C58E8A6}"/>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8" name="TextBox 7">
            <a:extLst>
              <a:ext uri="{FF2B5EF4-FFF2-40B4-BE49-F238E27FC236}">
                <a16:creationId xmlns:a16="http://schemas.microsoft.com/office/drawing/2014/main" id="{062669FE-CDD6-0B80-DCCF-D85AFDEFC0CD}"/>
              </a:ext>
            </a:extLst>
          </p:cNvPr>
          <p:cNvSpPr txBox="1"/>
          <p:nvPr/>
        </p:nvSpPr>
        <p:spPr>
          <a:xfrm>
            <a:off x="338736" y="874112"/>
            <a:ext cx="6096000" cy="461665"/>
          </a:xfrm>
          <a:prstGeom prst="rect">
            <a:avLst/>
          </a:prstGeom>
          <a:noFill/>
        </p:spPr>
        <p:txBody>
          <a:bodyPr wrap="square">
            <a:spAutoFit/>
          </a:bodyPr>
          <a:lstStyle/>
          <a:p>
            <a:r>
              <a:rPr lang="en-US" sz="2400" b="1">
                <a:latin typeface="Montserrat" pitchFamily="2" charset="0"/>
                <a:cs typeface="Arial" panose="020B0604020202020204" pitchFamily="34" charset="0"/>
              </a:rPr>
              <a:t>1. </a:t>
            </a:r>
            <a:r>
              <a:rPr lang="vi-VN" sz="2400" b="1" err="1">
                <a:latin typeface="Montserrat" pitchFamily="2" charset="0"/>
                <a:cs typeface="Arial" panose="020B0604020202020204" pitchFamily="34" charset="0"/>
              </a:rPr>
              <a:t>Topic</a:t>
            </a:r>
            <a:endParaRPr lang="en-US" sz="2400" b="1">
              <a:latin typeface="Montserrat" pitchFamily="2" charset="0"/>
              <a:cs typeface="Arial" panose="020B0604020202020204" pitchFamily="34" charset="0"/>
            </a:endParaRPr>
          </a:p>
        </p:txBody>
      </p:sp>
      <p:sp>
        <p:nvSpPr>
          <p:cNvPr id="10" name="TextBox 9">
            <a:extLst>
              <a:ext uri="{FF2B5EF4-FFF2-40B4-BE49-F238E27FC236}">
                <a16:creationId xmlns:a16="http://schemas.microsoft.com/office/drawing/2014/main" id="{CA2E61A3-5BEB-3A09-220A-5CB2194B94AF}"/>
              </a:ext>
            </a:extLst>
          </p:cNvPr>
          <p:cNvSpPr txBox="1"/>
          <p:nvPr/>
        </p:nvSpPr>
        <p:spPr>
          <a:xfrm>
            <a:off x="338736" y="1338082"/>
            <a:ext cx="9834397" cy="646331"/>
          </a:xfrm>
          <a:prstGeom prst="rect">
            <a:avLst/>
          </a:prstGeom>
          <a:noFill/>
        </p:spPr>
        <p:txBody>
          <a:bodyPr wrap="square">
            <a:spAutoFit/>
          </a:bodyPr>
          <a:lstStyle/>
          <a:p>
            <a:r>
              <a:rPr lang="en-US" sz="1800" b="0" i="0">
                <a:solidFill>
                  <a:srgbClr val="000000"/>
                </a:solidFill>
                <a:effectLst/>
                <a:latin typeface="Montserrat" pitchFamily="2" charset="0"/>
                <a:ea typeface="Lato" panose="020F0502020204030203" pitchFamily="34" charset="0"/>
                <a:cs typeface="Lato" panose="020F0502020204030203" pitchFamily="34" charset="0"/>
              </a:rPr>
              <a:t>We want to forecast</a:t>
            </a:r>
            <a:r>
              <a:rPr lang="vi-VN" sz="1800" b="0" i="0">
                <a:solidFill>
                  <a:srgbClr val="000000"/>
                </a:solidFill>
                <a:effectLst/>
                <a:latin typeface="Montserrat" pitchFamily="2" charset="0"/>
                <a:ea typeface="Lato" panose="020F0502020204030203" pitchFamily="34" charset="0"/>
                <a:cs typeface="Lato" panose="020F0502020204030203" pitchFamily="34" charset="0"/>
              </a:rPr>
              <a:t> </a:t>
            </a:r>
            <a:r>
              <a:rPr lang="en-US" sz="1800" i="0">
                <a:solidFill>
                  <a:srgbClr val="C00000"/>
                </a:solidFill>
                <a:effectLst/>
                <a:latin typeface="Montserrat" pitchFamily="2" charset="0"/>
                <a:ea typeface="Lato" panose="020F0502020204030203" pitchFamily="34" charset="0"/>
                <a:cs typeface="Lato" panose="020F0502020204030203" pitchFamily="34" charset="0"/>
              </a:rPr>
              <a:t>trends and </a:t>
            </a:r>
            <a:r>
              <a:rPr lang="en-US" sz="1800" b="0" i="0">
                <a:solidFill>
                  <a:srgbClr val="C00000"/>
                </a:solidFill>
                <a:effectLst/>
                <a:latin typeface="Montserrat" pitchFamily="2" charset="0"/>
                <a:ea typeface="Lato" panose="020F0502020204030203" pitchFamily="34" charset="0"/>
                <a:cs typeface="Lato" panose="020F0502020204030203" pitchFamily="34" charset="0"/>
              </a:rPr>
              <a:t>accurate results</a:t>
            </a:r>
            <a:r>
              <a:rPr lang="en-US" sz="1800" b="0" i="0">
                <a:solidFill>
                  <a:srgbClr val="000000"/>
                </a:solidFill>
                <a:effectLst/>
                <a:latin typeface="Montserrat" pitchFamily="2" charset="0"/>
                <a:ea typeface="Lato" panose="020F0502020204030203" pitchFamily="34" charset="0"/>
                <a:cs typeface="Lato" panose="020F0502020204030203" pitchFamily="34" charset="0"/>
              </a:rPr>
              <a:t> </a:t>
            </a:r>
            <a:r>
              <a:rPr lang="vi-VN" sz="1800" b="0" i="0">
                <a:solidFill>
                  <a:srgbClr val="000000"/>
                </a:solidFill>
                <a:effectLst/>
                <a:latin typeface="Montserrat" pitchFamily="2" charset="0"/>
                <a:ea typeface="Lato" panose="020F0502020204030203" pitchFamily="34" charset="0"/>
                <a:cs typeface="Lato" panose="020F0502020204030203" pitchFamily="34" charset="0"/>
              </a:rPr>
              <a:t>in </a:t>
            </a:r>
            <a:r>
              <a:rPr lang="en-US" sz="1800" b="0" i="0">
                <a:solidFill>
                  <a:srgbClr val="000000"/>
                </a:solidFill>
                <a:effectLst/>
                <a:latin typeface="Montserrat" pitchFamily="2" charset="0"/>
                <a:ea typeface="Lato" panose="020F0502020204030203" pitchFamily="34" charset="0"/>
                <a:cs typeface="Lato" panose="020F0502020204030203" pitchFamily="34" charset="0"/>
              </a:rPr>
              <a:t>stock prices to</a:t>
            </a:r>
            <a:r>
              <a:rPr lang="vi-VN" sz="1800" b="0" i="0">
                <a:solidFill>
                  <a:srgbClr val="000000"/>
                </a:solidFill>
                <a:effectLst/>
                <a:latin typeface="Montserrat" pitchFamily="2" charset="0"/>
                <a:ea typeface="Lato" panose="020F0502020204030203" pitchFamily="34" charset="0"/>
                <a:cs typeface="Lato" panose="020F0502020204030203" pitchFamily="34" charset="0"/>
              </a:rPr>
              <a:t> </a:t>
            </a:r>
            <a:r>
              <a:rPr lang="en-US" sz="1800" b="0" i="0">
                <a:solidFill>
                  <a:srgbClr val="000000"/>
                </a:solidFill>
                <a:effectLst/>
                <a:latin typeface="Montserrat" pitchFamily="2" charset="0"/>
                <a:ea typeface="Lato" panose="020F0502020204030203" pitchFamily="34" charset="0"/>
                <a:cs typeface="Lato" panose="020F0502020204030203" pitchFamily="34" charset="0"/>
              </a:rPr>
              <a:t>help </a:t>
            </a:r>
            <a:r>
              <a:rPr lang="en-US" sz="1800" b="0" i="1">
                <a:solidFill>
                  <a:srgbClr val="000000"/>
                </a:solidFill>
                <a:effectLst/>
                <a:latin typeface="Montserrat" pitchFamily="2" charset="0"/>
                <a:ea typeface="Lato" panose="020F0502020204030203" pitchFamily="34" charset="0"/>
                <a:cs typeface="Lato" panose="020F0502020204030203" pitchFamily="34" charset="0"/>
              </a:rPr>
              <a:t>investors</a:t>
            </a:r>
            <a:r>
              <a:rPr lang="en-US" sz="1800" b="0" i="0">
                <a:solidFill>
                  <a:srgbClr val="000000"/>
                </a:solidFill>
                <a:effectLst/>
                <a:latin typeface="Montserrat" pitchFamily="2" charset="0"/>
                <a:ea typeface="Lato" panose="020F0502020204030203" pitchFamily="34" charset="0"/>
                <a:cs typeface="Lato" panose="020F0502020204030203" pitchFamily="34" charset="0"/>
              </a:rPr>
              <a:t> make</a:t>
            </a:r>
            <a:r>
              <a:rPr lang="en-US" sz="1800" b="1">
                <a:solidFill>
                  <a:srgbClr val="C00000"/>
                </a:solidFill>
                <a:effectLst/>
                <a:latin typeface="Montserrat" pitchFamily="2" charset="0"/>
                <a:ea typeface="Lato" panose="020F0502020204030203" pitchFamily="34" charset="0"/>
                <a:cs typeface="Lato" panose="020F0502020204030203" pitchFamily="34" charset="0"/>
              </a:rPr>
              <a:t> decision</a:t>
            </a:r>
            <a:r>
              <a:rPr lang="en-US" sz="1800" b="1" i="0">
                <a:solidFill>
                  <a:srgbClr val="C00000"/>
                </a:solidFill>
                <a:effectLst/>
                <a:latin typeface="Montserrat" pitchFamily="2" charset="0"/>
                <a:ea typeface="Lato" panose="020F0502020204030203" pitchFamily="34" charset="0"/>
                <a:cs typeface="Lato" panose="020F0502020204030203" pitchFamily="34" charset="0"/>
              </a:rPr>
              <a:t>s</a:t>
            </a:r>
            <a:r>
              <a:rPr lang="en-US" sz="1800" b="0" i="0">
                <a:solidFill>
                  <a:srgbClr val="C00000"/>
                </a:solidFill>
                <a:effectLst/>
                <a:latin typeface="Montserrat" pitchFamily="2" charset="0"/>
                <a:ea typeface="Lato" panose="020F0502020204030203" pitchFamily="34" charset="0"/>
                <a:cs typeface="Lato" panose="020F0502020204030203" pitchFamily="34" charset="0"/>
              </a:rPr>
              <a:t> </a:t>
            </a:r>
            <a:r>
              <a:rPr lang="en-US" sz="1800" b="0" i="0">
                <a:solidFill>
                  <a:srgbClr val="000000"/>
                </a:solidFill>
                <a:effectLst/>
                <a:latin typeface="Montserrat" pitchFamily="2" charset="0"/>
                <a:ea typeface="Lato" panose="020F0502020204030203" pitchFamily="34" charset="0"/>
                <a:cs typeface="Lato" panose="020F0502020204030203" pitchFamily="34" charset="0"/>
              </a:rPr>
              <a:t>and </a:t>
            </a:r>
            <a:r>
              <a:rPr lang="en-US" sz="1800" b="1" i="0">
                <a:solidFill>
                  <a:srgbClr val="C00000"/>
                </a:solidFill>
                <a:effectLst/>
                <a:latin typeface="Montserrat" pitchFamily="2" charset="0"/>
                <a:ea typeface="Lato" panose="020F0502020204030203" pitchFamily="34" charset="0"/>
                <a:cs typeface="Lato" panose="020F0502020204030203" pitchFamily="34" charset="0"/>
              </a:rPr>
              <a:t>maximize returns</a:t>
            </a:r>
            <a:endParaRPr lang="en-US" sz="1800" b="0" i="1">
              <a:solidFill>
                <a:srgbClr val="C00000"/>
              </a:solidFill>
              <a:effectLst/>
              <a:latin typeface="Montserrat" pitchFamily="2" charset="0"/>
              <a:ea typeface="Lato" panose="020F0502020204030203" pitchFamily="34" charset="0"/>
              <a:cs typeface="Lato" panose="020F0502020204030203" pitchFamily="34" charset="0"/>
            </a:endParaRPr>
          </a:p>
        </p:txBody>
      </p:sp>
      <p:pic>
        <p:nvPicPr>
          <p:cNvPr id="12" name="Picture 11">
            <a:extLst>
              <a:ext uri="{FF2B5EF4-FFF2-40B4-BE49-F238E27FC236}">
                <a16:creationId xmlns:a16="http://schemas.microsoft.com/office/drawing/2014/main" id="{BA018B6C-46A4-CE06-6D35-E5363F0B952A}"/>
              </a:ext>
            </a:extLst>
          </p:cNvPr>
          <p:cNvPicPr>
            <a:picLocks noChangeAspect="1"/>
          </p:cNvPicPr>
          <p:nvPr/>
        </p:nvPicPr>
        <p:blipFill>
          <a:blip r:embed="rId2"/>
          <a:stretch>
            <a:fillRect/>
          </a:stretch>
        </p:blipFill>
        <p:spPr>
          <a:xfrm>
            <a:off x="2923927" y="1984413"/>
            <a:ext cx="7021618" cy="4236902"/>
          </a:xfrm>
          <a:prstGeom prst="rect">
            <a:avLst/>
          </a:prstGeom>
        </p:spPr>
      </p:pic>
    </p:spTree>
    <p:extLst>
      <p:ext uri="{BB962C8B-B14F-4D97-AF65-F5344CB8AC3E}">
        <p14:creationId xmlns:p14="http://schemas.microsoft.com/office/powerpoint/2010/main" val="653377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FA4EA-C9F4-E8D5-CADD-7CD60B11C7A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C3FA4A-655C-3B37-A6BD-D313B2A788B4}"/>
              </a:ext>
            </a:extLst>
          </p:cNvPr>
          <p:cNvSpPr>
            <a:spLocks noGrp="1"/>
          </p:cNvSpPr>
          <p:nvPr>
            <p:ph type="sldNum" sz="quarter" idx="12"/>
          </p:nvPr>
        </p:nvSpPr>
        <p:spPr/>
        <p:txBody>
          <a:bodyPr/>
          <a:lstStyle/>
          <a:p>
            <a:fld id="{9EA0BE3B-158A-4EDF-80DC-E394A0D1600F}" type="slidenum">
              <a:rPr lang="en-US" smtClean="0"/>
              <a:pPr/>
              <a:t>40</a:t>
            </a:fld>
            <a:endParaRPr lang="en-US"/>
          </a:p>
        </p:txBody>
      </p:sp>
      <p:sp>
        <p:nvSpPr>
          <p:cNvPr id="3" name="Title 2">
            <a:extLst>
              <a:ext uri="{FF2B5EF4-FFF2-40B4-BE49-F238E27FC236}">
                <a16:creationId xmlns:a16="http://schemas.microsoft.com/office/drawing/2014/main" id="{1F923454-C412-9700-D5CC-BE6B77383734}"/>
              </a:ext>
            </a:extLst>
          </p:cNvPr>
          <p:cNvSpPr>
            <a:spLocks noGrp="1"/>
          </p:cNvSpPr>
          <p:nvPr>
            <p:ph type="title"/>
          </p:nvPr>
        </p:nvSpPr>
        <p:spPr/>
        <p:txBody>
          <a:bodyPr lIns="91440" tIns="45720" rIns="91440" bIns="45720" anchor="t"/>
          <a:lstStyle/>
          <a:p>
            <a:r>
              <a:rPr lang="en-US">
                <a:latin typeface="Lato"/>
                <a:ea typeface="Lato"/>
                <a:cs typeface="Lato"/>
              </a:rPr>
              <a:t>Hyperparameter Tuning for GRU</a:t>
            </a:r>
          </a:p>
        </p:txBody>
      </p:sp>
      <p:sp>
        <p:nvSpPr>
          <p:cNvPr id="4" name="Content Placeholder 3">
            <a:extLst>
              <a:ext uri="{FF2B5EF4-FFF2-40B4-BE49-F238E27FC236}">
                <a16:creationId xmlns:a16="http://schemas.microsoft.com/office/drawing/2014/main" id="{6909E71C-FF5D-9E6C-FC1C-6EAF7FB9F7C3}"/>
              </a:ext>
            </a:extLst>
          </p:cNvPr>
          <p:cNvSpPr>
            <a:spLocks noGrp="1"/>
          </p:cNvSpPr>
          <p:nvPr>
            <p:ph sz="quarter" idx="13"/>
          </p:nvPr>
        </p:nvSpPr>
        <p:spPr>
          <a:xfrm>
            <a:off x="338736" y="1525967"/>
            <a:ext cx="1642146" cy="662095"/>
          </a:xfrm>
        </p:spPr>
        <p:txBody>
          <a:bodyPr lIns="91440" tIns="45720" rIns="91440" bIns="45720" anchor="t"/>
          <a:lstStyle/>
          <a:p>
            <a:r>
              <a:rPr lang="en-US">
                <a:latin typeface="Lato"/>
                <a:ea typeface="Lato"/>
                <a:cs typeface="Lato"/>
              </a:rPr>
              <a:t>IBM</a:t>
            </a:r>
            <a:endParaRPr lang="en-US"/>
          </a:p>
        </p:txBody>
      </p:sp>
      <p:sp>
        <p:nvSpPr>
          <p:cNvPr id="8" name="Content Placeholder 3">
            <a:extLst>
              <a:ext uri="{FF2B5EF4-FFF2-40B4-BE49-F238E27FC236}">
                <a16:creationId xmlns:a16="http://schemas.microsoft.com/office/drawing/2014/main" id="{6C87A407-4982-02FC-DE42-96D4DE72D551}"/>
              </a:ext>
            </a:extLst>
          </p:cNvPr>
          <p:cNvSpPr txBox="1">
            <a:spLocks/>
          </p:cNvSpPr>
          <p:nvPr/>
        </p:nvSpPr>
        <p:spPr>
          <a:xfrm>
            <a:off x="6246018" y="1482888"/>
            <a:ext cx="1642146" cy="66209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Lato"/>
                <a:ea typeface="Lato"/>
                <a:cs typeface="Lato"/>
              </a:rPr>
              <a:t>Sp500</a:t>
            </a:r>
            <a:endParaRPr lang="en-US"/>
          </a:p>
        </p:txBody>
      </p:sp>
      <p:pic>
        <p:nvPicPr>
          <p:cNvPr id="5" name="Picture 4" descr="A table with numbers and letters&#10;&#10;AI-generated content may be incorrect.">
            <a:extLst>
              <a:ext uri="{FF2B5EF4-FFF2-40B4-BE49-F238E27FC236}">
                <a16:creationId xmlns:a16="http://schemas.microsoft.com/office/drawing/2014/main" id="{3159E344-466B-AD39-A26E-D3991C34794F}"/>
              </a:ext>
            </a:extLst>
          </p:cNvPr>
          <p:cNvPicPr>
            <a:picLocks noChangeAspect="1"/>
          </p:cNvPicPr>
          <p:nvPr/>
        </p:nvPicPr>
        <p:blipFill>
          <a:blip r:embed="rId2"/>
          <a:stretch>
            <a:fillRect/>
          </a:stretch>
        </p:blipFill>
        <p:spPr>
          <a:xfrm>
            <a:off x="0" y="2231142"/>
            <a:ext cx="6246018" cy="3793331"/>
          </a:xfrm>
          <a:prstGeom prst="rect">
            <a:avLst/>
          </a:prstGeom>
        </p:spPr>
      </p:pic>
      <p:pic>
        <p:nvPicPr>
          <p:cNvPr id="9" name="Picture 8" descr="A table of numbers and letters&#10;&#10;AI-generated content may be incorrect.">
            <a:extLst>
              <a:ext uri="{FF2B5EF4-FFF2-40B4-BE49-F238E27FC236}">
                <a16:creationId xmlns:a16="http://schemas.microsoft.com/office/drawing/2014/main" id="{7CEDCC16-28D5-A42C-461F-2AB3642BB3FC}"/>
              </a:ext>
            </a:extLst>
          </p:cNvPr>
          <p:cNvPicPr>
            <a:picLocks noChangeAspect="1"/>
          </p:cNvPicPr>
          <p:nvPr/>
        </p:nvPicPr>
        <p:blipFill>
          <a:blip r:embed="rId3"/>
          <a:stretch>
            <a:fillRect/>
          </a:stretch>
        </p:blipFill>
        <p:spPr>
          <a:xfrm>
            <a:off x="6246018" y="2224792"/>
            <a:ext cx="6062664" cy="3662363"/>
          </a:xfrm>
          <a:prstGeom prst="rect">
            <a:avLst/>
          </a:prstGeom>
        </p:spPr>
      </p:pic>
      <p:sp>
        <p:nvSpPr>
          <p:cNvPr id="6" name="Content Placeholder 2">
            <a:extLst>
              <a:ext uri="{FF2B5EF4-FFF2-40B4-BE49-F238E27FC236}">
                <a16:creationId xmlns:a16="http://schemas.microsoft.com/office/drawing/2014/main" id="{60DF6222-5190-5F05-8FA0-3CE9447C56B4}"/>
              </a:ext>
            </a:extLst>
          </p:cNvPr>
          <p:cNvSpPr txBox="1">
            <a:spLocks/>
          </p:cNvSpPr>
          <p:nvPr/>
        </p:nvSpPr>
        <p:spPr>
          <a:xfrm>
            <a:off x="338736" y="958689"/>
            <a:ext cx="11514528" cy="87011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Montserrat"/>
                <a:ea typeface="Lato"/>
                <a:cs typeface="Arial"/>
              </a:rPr>
              <a:t>3.   Result Analysis</a:t>
            </a:r>
          </a:p>
          <a:p>
            <a:pPr marL="0" indent="0">
              <a:buFont typeface="Arial" panose="020B0604020202020204" pitchFamily="34" charset="0"/>
              <a:buNone/>
            </a:pPr>
            <a:r>
              <a:rPr lang="en-US" sz="2400">
                <a:latin typeface="Montserrat"/>
                <a:ea typeface="Lato"/>
                <a:cs typeface="Arial"/>
              </a:rPr>
              <a:t> </a:t>
            </a:r>
          </a:p>
        </p:txBody>
      </p:sp>
    </p:spTree>
    <p:extLst>
      <p:ext uri="{BB962C8B-B14F-4D97-AF65-F5344CB8AC3E}">
        <p14:creationId xmlns:p14="http://schemas.microsoft.com/office/powerpoint/2010/main" val="4227679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019A1-DE29-E444-37A1-5C4E1CC2D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181C3-ACEA-D2F2-5444-03EFD844F2E3}"/>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A7DFDE19-8DEA-8DA4-8F04-B412ED78FE98}"/>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3.   Result Analysis</a:t>
            </a:r>
          </a:p>
          <a:p>
            <a:pPr marL="0" indent="0">
              <a:buNone/>
            </a:pPr>
            <a:r>
              <a:rPr lang="en-US" sz="2400">
                <a:latin typeface="Montserrat"/>
                <a:ea typeface="Lato"/>
                <a:cs typeface="Arial"/>
              </a:rPr>
              <a:t> </a:t>
            </a:r>
          </a:p>
        </p:txBody>
      </p:sp>
      <p:sp>
        <p:nvSpPr>
          <p:cNvPr id="4" name="Slide Number Placeholder 3">
            <a:extLst>
              <a:ext uri="{FF2B5EF4-FFF2-40B4-BE49-F238E27FC236}">
                <a16:creationId xmlns:a16="http://schemas.microsoft.com/office/drawing/2014/main" id="{EDF6952E-881F-82C1-1EBC-06C644CF6C7F}"/>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41</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705F1716-B868-8667-F65C-3397A3DCAFF3}"/>
              </a:ext>
            </a:extLst>
          </p:cNvPr>
          <p:cNvSpPr txBox="1"/>
          <p:nvPr/>
        </p:nvSpPr>
        <p:spPr>
          <a:xfrm>
            <a:off x="338736" y="1520785"/>
            <a:ext cx="105056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Montserrat"/>
                <a:ea typeface="Lato"/>
                <a:cs typeface="Lato"/>
              </a:rPr>
              <a:t>We tested on various neurons and optimizers for both SP500 Index and selected the best configuration for both models.</a:t>
            </a:r>
            <a:endParaRPr lang="en-US">
              <a:latin typeface="Montserrat"/>
              <a:ea typeface="Calibri"/>
              <a:cs typeface="Calibri"/>
            </a:endParaRPr>
          </a:p>
        </p:txBody>
      </p:sp>
      <p:pic>
        <p:nvPicPr>
          <p:cNvPr id="7" name="Picture 6" descr="A graph with blue and orange lines&#10;&#10;AI-generated content may be incorrect.">
            <a:extLst>
              <a:ext uri="{FF2B5EF4-FFF2-40B4-BE49-F238E27FC236}">
                <a16:creationId xmlns:a16="http://schemas.microsoft.com/office/drawing/2014/main" id="{91B0712E-A74C-F15E-F915-E13B98464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599" y="2568401"/>
            <a:ext cx="4469575" cy="3506304"/>
          </a:xfrm>
          <a:prstGeom prst="rect">
            <a:avLst/>
          </a:prstGeom>
        </p:spPr>
      </p:pic>
      <p:pic>
        <p:nvPicPr>
          <p:cNvPr id="9" name="Picture 8" descr="A graph of blue and orange lines&#10;&#10;AI-generated content may be incorrect.">
            <a:extLst>
              <a:ext uri="{FF2B5EF4-FFF2-40B4-BE49-F238E27FC236}">
                <a16:creationId xmlns:a16="http://schemas.microsoft.com/office/drawing/2014/main" id="{D2C3EA1C-0CFE-115B-1203-0081FA98E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612" y="2536448"/>
            <a:ext cx="4375583" cy="3432569"/>
          </a:xfrm>
          <a:prstGeom prst="rect">
            <a:avLst/>
          </a:prstGeom>
        </p:spPr>
      </p:pic>
    </p:spTree>
    <p:extLst>
      <p:ext uri="{BB962C8B-B14F-4D97-AF65-F5344CB8AC3E}">
        <p14:creationId xmlns:p14="http://schemas.microsoft.com/office/powerpoint/2010/main" val="110528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BE67D1-9AF0-1DDD-CF1D-DD0E826D0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27FC61-FE9E-A5A4-0200-B856CFBDC913}"/>
              </a:ext>
            </a:extLst>
          </p:cNvPr>
          <p:cNvSpPr>
            <a:spLocks noGrp="1"/>
          </p:cNvSpPr>
          <p:nvPr>
            <p:ph type="title"/>
          </p:nvPr>
        </p:nvSpPr>
        <p:spPr/>
        <p:txBody>
          <a:bodyPr lIns="91440" tIns="45720" rIns="91440" bIns="45720" anchor="t"/>
          <a:lstStyle/>
          <a:p>
            <a:r>
              <a:rPr lang="en-US">
                <a:latin typeface="Montserrat"/>
                <a:ea typeface="Lato"/>
                <a:cs typeface="Lato"/>
              </a:rPr>
              <a:t>LSTM, GRU visualization</a:t>
            </a:r>
            <a:endParaRPr lang="en-US"/>
          </a:p>
        </p:txBody>
      </p:sp>
      <p:sp>
        <p:nvSpPr>
          <p:cNvPr id="4" name="Slide Number Placeholder 3">
            <a:extLst>
              <a:ext uri="{FF2B5EF4-FFF2-40B4-BE49-F238E27FC236}">
                <a16:creationId xmlns:a16="http://schemas.microsoft.com/office/drawing/2014/main" id="{32418DA0-0FF2-BDE6-3CD5-314CFA8F239D}"/>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42</a:t>
            </a:fld>
            <a:endParaRPr lang="en-US">
              <a:latin typeface="Montserrat" pitchFamily="2" charset="0"/>
              <a:ea typeface="Lato"/>
              <a:cs typeface="Lato"/>
            </a:endParaRPr>
          </a:p>
        </p:txBody>
      </p:sp>
      <p:pic>
        <p:nvPicPr>
          <p:cNvPr id="7" name="Picture 6" descr="A graph with blue and orange lines&#10;&#10;AI-generated content may be incorrect.">
            <a:extLst>
              <a:ext uri="{FF2B5EF4-FFF2-40B4-BE49-F238E27FC236}">
                <a16:creationId xmlns:a16="http://schemas.microsoft.com/office/drawing/2014/main" id="{EA39843E-17E8-07AB-FF45-BE8072E9A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61" y="1151557"/>
            <a:ext cx="5695918" cy="4470710"/>
          </a:xfrm>
          <a:prstGeom prst="rect">
            <a:avLst/>
          </a:prstGeom>
        </p:spPr>
      </p:pic>
      <p:pic>
        <p:nvPicPr>
          <p:cNvPr id="9" name="Picture 8" descr="A graph of blue and orange lines&#10;&#10;AI-generated content may be incorrect.">
            <a:extLst>
              <a:ext uri="{FF2B5EF4-FFF2-40B4-BE49-F238E27FC236}">
                <a16:creationId xmlns:a16="http://schemas.microsoft.com/office/drawing/2014/main" id="{748244C3-EE65-17BD-904E-2DB63FCB2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800" y="845760"/>
            <a:ext cx="6078176" cy="4777975"/>
          </a:xfrm>
          <a:prstGeom prst="rect">
            <a:avLst/>
          </a:prstGeom>
        </p:spPr>
      </p:pic>
    </p:spTree>
    <p:extLst>
      <p:ext uri="{BB962C8B-B14F-4D97-AF65-F5344CB8AC3E}">
        <p14:creationId xmlns:p14="http://schemas.microsoft.com/office/powerpoint/2010/main" val="2397133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5AD0-0CB6-9B8F-EB4B-AC6192343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38B64D-5571-7677-A693-6BAE71A0E0B3}"/>
              </a:ext>
            </a:extLst>
          </p:cNvPr>
          <p:cNvSpPr>
            <a:spLocks noGrp="1"/>
          </p:cNvSpPr>
          <p:nvPr>
            <p:ph type="title"/>
          </p:nvPr>
        </p:nvSpPr>
        <p:spPr/>
        <p:txBody>
          <a:bodyPr/>
          <a:lstStyle/>
          <a:p>
            <a:r>
              <a:rPr lang="en-US">
                <a:latin typeface="Montserrat" pitchFamily="2" charset="0"/>
              </a:rPr>
              <a:t>Random Forest Regression</a:t>
            </a:r>
          </a:p>
        </p:txBody>
      </p:sp>
    </p:spTree>
    <p:extLst>
      <p:ext uri="{BB962C8B-B14F-4D97-AF65-F5344CB8AC3E}">
        <p14:creationId xmlns:p14="http://schemas.microsoft.com/office/powerpoint/2010/main" val="1235276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B531F-614E-FC1E-1D5B-84889C7AF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388195-5927-F998-C800-BB7E5E29E395}"/>
              </a:ext>
            </a:extLst>
          </p:cNvPr>
          <p:cNvSpPr>
            <a:spLocks noGrp="1"/>
          </p:cNvSpPr>
          <p:nvPr>
            <p:ph type="title"/>
          </p:nvPr>
        </p:nvSpPr>
        <p:spPr/>
        <p:txBody>
          <a:bodyPr/>
          <a:lstStyle/>
          <a:p>
            <a:r>
              <a:rPr lang="en-US">
                <a:latin typeface="Montserrat" pitchFamily="2" charset="0"/>
              </a:rPr>
              <a:t>Random Forest Regression</a:t>
            </a:r>
          </a:p>
        </p:txBody>
      </p:sp>
      <p:sp>
        <p:nvSpPr>
          <p:cNvPr id="4" name="Slide Number Placeholder 3">
            <a:extLst>
              <a:ext uri="{FF2B5EF4-FFF2-40B4-BE49-F238E27FC236}">
                <a16:creationId xmlns:a16="http://schemas.microsoft.com/office/drawing/2014/main" id="{42F8515F-DD19-6E0B-609C-2D68D14A9BC9}"/>
              </a:ext>
            </a:extLst>
          </p:cNvPr>
          <p:cNvSpPr>
            <a:spLocks noGrp="1"/>
          </p:cNvSpPr>
          <p:nvPr>
            <p:ph type="sldNum" sz="quarter" idx="12"/>
          </p:nvPr>
        </p:nvSpPr>
        <p:spPr/>
        <p:txBody>
          <a:bodyPr/>
          <a:lstStyle/>
          <a:p>
            <a:fld id="{9EA0BE3B-158A-4EDF-80DC-E394A0D1600F}" type="slidenum">
              <a:rPr lang="en-US" smtClean="0">
                <a:latin typeface="Montserrat" pitchFamily="2" charset="0"/>
              </a:rPr>
              <a:pPr/>
              <a:t>44</a:t>
            </a:fld>
            <a:endParaRPr lang="en-US">
              <a:latin typeface="Montserrat" pitchFamily="2" charset="0"/>
            </a:endParaRPr>
          </a:p>
        </p:txBody>
      </p:sp>
      <p:sp>
        <p:nvSpPr>
          <p:cNvPr id="5" name="TextBox 4">
            <a:extLst>
              <a:ext uri="{FF2B5EF4-FFF2-40B4-BE49-F238E27FC236}">
                <a16:creationId xmlns:a16="http://schemas.microsoft.com/office/drawing/2014/main" id="{DF9404EC-9AB1-427C-4BBC-2FF9A276DD69}"/>
              </a:ext>
            </a:extLst>
          </p:cNvPr>
          <p:cNvSpPr txBox="1"/>
          <p:nvPr/>
        </p:nvSpPr>
        <p:spPr>
          <a:xfrm>
            <a:off x="189958" y="846162"/>
            <a:ext cx="1981200" cy="461665"/>
          </a:xfrm>
          <a:prstGeom prst="rect">
            <a:avLst/>
          </a:prstGeom>
          <a:noFill/>
        </p:spPr>
        <p:txBody>
          <a:bodyPr wrap="square" rtlCol="0">
            <a:spAutoFit/>
          </a:bodyPr>
          <a:lstStyle/>
          <a:p>
            <a:r>
              <a:rPr lang="en-US" sz="2400" b="1" u="sng">
                <a:latin typeface="Montserrat" pitchFamily="2" charset="0"/>
                <a:cs typeface="Arial" panose="020B0604020202020204" pitchFamily="34" charset="0"/>
              </a:rPr>
              <a:t>Basic Idea: </a:t>
            </a:r>
            <a:endParaRPr lang="en-VN" sz="2400" b="1" u="sng">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1A747372-90FD-11A1-2F0C-C7C6E2E6A5E6}"/>
              </a:ext>
            </a:extLst>
          </p:cNvPr>
          <p:cNvSpPr txBox="1"/>
          <p:nvPr/>
        </p:nvSpPr>
        <p:spPr>
          <a:xfrm>
            <a:off x="2249732" y="846162"/>
            <a:ext cx="9365093" cy="830997"/>
          </a:xfrm>
          <a:prstGeom prst="rect">
            <a:avLst/>
          </a:prstGeom>
          <a:noFill/>
        </p:spPr>
        <p:txBody>
          <a:bodyPr wrap="square" rtlCol="0">
            <a:spAutoFit/>
          </a:bodyPr>
          <a:lstStyle/>
          <a:p>
            <a:r>
              <a:rPr lang="en-US" sz="2400">
                <a:latin typeface="Montserrat" pitchFamily="2" charset="0"/>
                <a:cs typeface="Arial" panose="020B0604020202020204" pitchFamily="34" charset="0"/>
              </a:rPr>
              <a:t>An ensemble method that consists of many decision trees that give the average predictions of each tree </a:t>
            </a:r>
            <a:endParaRPr lang="en-VN" sz="2400">
              <a:latin typeface="Montserrat" pitchFamily="2" charset="0"/>
              <a:cs typeface="Arial" panose="020B0604020202020204" pitchFamily="34" charset="0"/>
            </a:endParaRPr>
          </a:p>
        </p:txBody>
      </p:sp>
      <p:sp>
        <p:nvSpPr>
          <p:cNvPr id="6" name="Rectangle 5">
            <a:extLst>
              <a:ext uri="{FF2B5EF4-FFF2-40B4-BE49-F238E27FC236}">
                <a16:creationId xmlns:a16="http://schemas.microsoft.com/office/drawing/2014/main" id="{A032B5BE-7AD5-B365-EE1A-B31D73DB5BA2}"/>
              </a:ext>
            </a:extLst>
          </p:cNvPr>
          <p:cNvSpPr/>
          <p:nvPr/>
        </p:nvSpPr>
        <p:spPr>
          <a:xfrm>
            <a:off x="837387" y="2252351"/>
            <a:ext cx="1589990" cy="2876301"/>
          </a:xfrm>
          <a:prstGeom prst="rect">
            <a:avLst/>
          </a:prstGeom>
          <a:solidFill>
            <a:schemeClr val="accent1">
              <a:lumMod val="5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Tree</a:t>
            </a:r>
          </a:p>
        </p:txBody>
      </p:sp>
      <p:sp>
        <p:nvSpPr>
          <p:cNvPr id="12" name="TextBox 11">
            <a:extLst>
              <a:ext uri="{FF2B5EF4-FFF2-40B4-BE49-F238E27FC236}">
                <a16:creationId xmlns:a16="http://schemas.microsoft.com/office/drawing/2014/main" id="{FDE10D73-3918-5EF5-AC28-BAB38407DED6}"/>
              </a:ext>
            </a:extLst>
          </p:cNvPr>
          <p:cNvSpPr txBox="1"/>
          <p:nvPr/>
        </p:nvSpPr>
        <p:spPr>
          <a:xfrm>
            <a:off x="2613499" y="3275002"/>
            <a:ext cx="914400" cy="830997"/>
          </a:xfrm>
          <a:prstGeom prst="rect">
            <a:avLst/>
          </a:prstGeom>
          <a:noFill/>
        </p:spPr>
        <p:txBody>
          <a:bodyPr wrap="square" rtlCol="0">
            <a:spAutoFit/>
          </a:bodyPr>
          <a:lstStyle/>
          <a:p>
            <a:r>
              <a:rPr lang="en-US" sz="4800"/>
              <a:t>+</a:t>
            </a:r>
            <a:endParaRPr lang="en-US"/>
          </a:p>
        </p:txBody>
      </p:sp>
      <p:sp>
        <p:nvSpPr>
          <p:cNvPr id="13" name="TextBox 12">
            <a:extLst>
              <a:ext uri="{FF2B5EF4-FFF2-40B4-BE49-F238E27FC236}">
                <a16:creationId xmlns:a16="http://schemas.microsoft.com/office/drawing/2014/main" id="{24D234BB-B1E2-3A1B-05CB-5D627C306BBA}"/>
              </a:ext>
            </a:extLst>
          </p:cNvPr>
          <p:cNvSpPr txBox="1"/>
          <p:nvPr/>
        </p:nvSpPr>
        <p:spPr>
          <a:xfrm>
            <a:off x="5046624" y="3275002"/>
            <a:ext cx="914400" cy="830997"/>
          </a:xfrm>
          <a:prstGeom prst="rect">
            <a:avLst/>
          </a:prstGeom>
          <a:noFill/>
        </p:spPr>
        <p:txBody>
          <a:bodyPr wrap="square" rtlCol="0">
            <a:spAutoFit/>
          </a:bodyPr>
          <a:lstStyle/>
          <a:p>
            <a:r>
              <a:rPr lang="en-US" sz="4800"/>
              <a:t>+</a:t>
            </a:r>
            <a:r>
              <a:rPr lang="en-US"/>
              <a:t> </a:t>
            </a:r>
          </a:p>
        </p:txBody>
      </p:sp>
      <p:sp>
        <p:nvSpPr>
          <p:cNvPr id="15" name="TextBox 14">
            <a:extLst>
              <a:ext uri="{FF2B5EF4-FFF2-40B4-BE49-F238E27FC236}">
                <a16:creationId xmlns:a16="http://schemas.microsoft.com/office/drawing/2014/main" id="{D151C4ED-35F1-17C9-8820-364A79365013}"/>
              </a:ext>
            </a:extLst>
          </p:cNvPr>
          <p:cNvSpPr txBox="1"/>
          <p:nvPr/>
        </p:nvSpPr>
        <p:spPr>
          <a:xfrm>
            <a:off x="7704725" y="3285656"/>
            <a:ext cx="643322" cy="830997"/>
          </a:xfrm>
          <a:prstGeom prst="rect">
            <a:avLst/>
          </a:prstGeom>
          <a:noFill/>
        </p:spPr>
        <p:txBody>
          <a:bodyPr wrap="square" rtlCol="0">
            <a:spAutoFit/>
          </a:bodyPr>
          <a:lstStyle/>
          <a:p>
            <a:r>
              <a:rPr lang="en-US" sz="4800"/>
              <a:t>=</a:t>
            </a:r>
            <a:r>
              <a:rPr lang="en-US"/>
              <a:t> </a:t>
            </a:r>
          </a:p>
        </p:txBody>
      </p:sp>
      <p:sp>
        <p:nvSpPr>
          <p:cNvPr id="8" name="Rectangle 7">
            <a:extLst>
              <a:ext uri="{FF2B5EF4-FFF2-40B4-BE49-F238E27FC236}">
                <a16:creationId xmlns:a16="http://schemas.microsoft.com/office/drawing/2014/main" id="{4F2430C9-ABAC-E39E-A3CD-BE76C564100D}"/>
              </a:ext>
            </a:extLst>
          </p:cNvPr>
          <p:cNvSpPr/>
          <p:nvPr/>
        </p:nvSpPr>
        <p:spPr>
          <a:xfrm>
            <a:off x="3270512" y="2252351"/>
            <a:ext cx="1589990" cy="2876301"/>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Tree</a:t>
            </a:r>
          </a:p>
        </p:txBody>
      </p:sp>
      <p:sp>
        <p:nvSpPr>
          <p:cNvPr id="11" name="Rectangle 10">
            <a:extLst>
              <a:ext uri="{FF2B5EF4-FFF2-40B4-BE49-F238E27FC236}">
                <a16:creationId xmlns:a16="http://schemas.microsoft.com/office/drawing/2014/main" id="{6F506E79-77A9-E640-A64C-FF972EBE9E29}"/>
              </a:ext>
            </a:extLst>
          </p:cNvPr>
          <p:cNvSpPr/>
          <p:nvPr/>
        </p:nvSpPr>
        <p:spPr>
          <a:xfrm>
            <a:off x="5741510" y="2252349"/>
            <a:ext cx="1589990" cy="2876301"/>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Tree</a:t>
            </a:r>
          </a:p>
        </p:txBody>
      </p:sp>
      <p:sp>
        <p:nvSpPr>
          <p:cNvPr id="14" name="Rectangle 13">
            <a:extLst>
              <a:ext uri="{FF2B5EF4-FFF2-40B4-BE49-F238E27FC236}">
                <a16:creationId xmlns:a16="http://schemas.microsoft.com/office/drawing/2014/main" id="{6A2E3D19-03FA-71C1-BFD0-367495307A3A}"/>
              </a:ext>
            </a:extLst>
          </p:cNvPr>
          <p:cNvSpPr/>
          <p:nvPr/>
        </p:nvSpPr>
        <p:spPr>
          <a:xfrm>
            <a:off x="8721272" y="2252348"/>
            <a:ext cx="1589990" cy="2876301"/>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Forest</a:t>
            </a:r>
          </a:p>
        </p:txBody>
      </p:sp>
      <p:sp>
        <p:nvSpPr>
          <p:cNvPr id="9" name="TextBox 8">
            <a:extLst>
              <a:ext uri="{FF2B5EF4-FFF2-40B4-BE49-F238E27FC236}">
                <a16:creationId xmlns:a16="http://schemas.microsoft.com/office/drawing/2014/main" id="{D75B77D7-9CCC-9588-6346-9CF6582AB0D3}"/>
              </a:ext>
            </a:extLst>
          </p:cNvPr>
          <p:cNvSpPr txBox="1"/>
          <p:nvPr/>
        </p:nvSpPr>
        <p:spPr>
          <a:xfrm>
            <a:off x="837900" y="5334508"/>
            <a:ext cx="1775599" cy="369332"/>
          </a:xfrm>
          <a:prstGeom prst="rect">
            <a:avLst/>
          </a:prstGeom>
          <a:noFill/>
        </p:spPr>
        <p:txBody>
          <a:bodyPr wrap="square">
            <a:spAutoFit/>
          </a:bodyPr>
          <a:lstStyle/>
          <a:p>
            <a:r>
              <a:rPr lang="en-US">
                <a:latin typeface="Montserrat" pitchFamily="2" charset="0"/>
                <a:cs typeface="Arial" panose="020B0604020202020204" pitchFamily="34" charset="0"/>
              </a:rPr>
              <a:t>Prediction 1</a:t>
            </a:r>
            <a:endParaRPr lang="en-VN" sz="1800">
              <a:latin typeface="Montserrat" pitchFamily="2" charset="0"/>
              <a:cs typeface="Arial" panose="020B0604020202020204" pitchFamily="34" charset="0"/>
            </a:endParaRPr>
          </a:p>
        </p:txBody>
      </p:sp>
      <p:sp>
        <p:nvSpPr>
          <p:cNvPr id="10" name="TextBox 9">
            <a:extLst>
              <a:ext uri="{FF2B5EF4-FFF2-40B4-BE49-F238E27FC236}">
                <a16:creationId xmlns:a16="http://schemas.microsoft.com/office/drawing/2014/main" id="{CFF65DDA-775C-32B5-9B28-0E6CF85FA125}"/>
              </a:ext>
            </a:extLst>
          </p:cNvPr>
          <p:cNvSpPr txBox="1"/>
          <p:nvPr/>
        </p:nvSpPr>
        <p:spPr>
          <a:xfrm>
            <a:off x="3270512" y="5334508"/>
            <a:ext cx="1775599" cy="369332"/>
          </a:xfrm>
          <a:prstGeom prst="rect">
            <a:avLst/>
          </a:prstGeom>
          <a:noFill/>
        </p:spPr>
        <p:txBody>
          <a:bodyPr wrap="square">
            <a:spAutoFit/>
          </a:bodyPr>
          <a:lstStyle/>
          <a:p>
            <a:r>
              <a:rPr lang="en-US">
                <a:latin typeface="Montserrat" pitchFamily="2" charset="0"/>
                <a:cs typeface="Arial" panose="020B0604020202020204" pitchFamily="34" charset="0"/>
              </a:rPr>
              <a:t>Prediction 2</a:t>
            </a:r>
            <a:endParaRPr lang="en-VN" sz="1800">
              <a:latin typeface="Montserrat" pitchFamily="2" charset="0"/>
              <a:cs typeface="Arial" panose="020B0604020202020204" pitchFamily="34" charset="0"/>
            </a:endParaRPr>
          </a:p>
        </p:txBody>
      </p:sp>
      <p:sp>
        <p:nvSpPr>
          <p:cNvPr id="16" name="TextBox 15">
            <a:extLst>
              <a:ext uri="{FF2B5EF4-FFF2-40B4-BE49-F238E27FC236}">
                <a16:creationId xmlns:a16="http://schemas.microsoft.com/office/drawing/2014/main" id="{D6606EFB-BB0B-E08E-724D-C7F86D0F1052}"/>
              </a:ext>
            </a:extLst>
          </p:cNvPr>
          <p:cNvSpPr txBox="1"/>
          <p:nvPr/>
        </p:nvSpPr>
        <p:spPr>
          <a:xfrm>
            <a:off x="5703124" y="5334508"/>
            <a:ext cx="1775599" cy="369332"/>
          </a:xfrm>
          <a:prstGeom prst="rect">
            <a:avLst/>
          </a:prstGeom>
          <a:noFill/>
        </p:spPr>
        <p:txBody>
          <a:bodyPr wrap="square">
            <a:spAutoFit/>
          </a:bodyPr>
          <a:lstStyle/>
          <a:p>
            <a:r>
              <a:rPr lang="en-US">
                <a:latin typeface="Montserrat" pitchFamily="2" charset="0"/>
                <a:cs typeface="Arial" panose="020B0604020202020204" pitchFamily="34" charset="0"/>
              </a:rPr>
              <a:t>Prediction 3</a:t>
            </a:r>
            <a:endParaRPr lang="en-VN" sz="1800">
              <a:latin typeface="Montserrat" pitchFamily="2" charset="0"/>
              <a:cs typeface="Arial" panose="020B0604020202020204" pitchFamily="34" charset="0"/>
            </a:endParaRPr>
          </a:p>
        </p:txBody>
      </p:sp>
      <p:sp>
        <p:nvSpPr>
          <p:cNvPr id="17" name="TextBox 16">
            <a:extLst>
              <a:ext uri="{FF2B5EF4-FFF2-40B4-BE49-F238E27FC236}">
                <a16:creationId xmlns:a16="http://schemas.microsoft.com/office/drawing/2014/main" id="{6759C8F2-008C-B8C3-9F65-8112721E6F7E}"/>
              </a:ext>
            </a:extLst>
          </p:cNvPr>
          <p:cNvSpPr txBox="1"/>
          <p:nvPr/>
        </p:nvSpPr>
        <p:spPr>
          <a:xfrm>
            <a:off x="7903869" y="5196008"/>
            <a:ext cx="3224796" cy="646331"/>
          </a:xfrm>
          <a:prstGeom prst="rect">
            <a:avLst/>
          </a:prstGeom>
          <a:noFill/>
        </p:spPr>
        <p:txBody>
          <a:bodyPr wrap="square">
            <a:spAutoFit/>
          </a:bodyPr>
          <a:lstStyle/>
          <a:p>
            <a:pPr algn="ctr"/>
            <a:r>
              <a:rPr lang="en-US">
                <a:solidFill>
                  <a:srgbClr val="FF0000"/>
                </a:solidFill>
                <a:latin typeface="Montserrat" pitchFamily="2" charset="0"/>
                <a:cs typeface="Arial" panose="020B0604020202020204" pitchFamily="34" charset="0"/>
              </a:rPr>
              <a:t>Model Prediction</a:t>
            </a:r>
          </a:p>
          <a:p>
            <a:pPr algn="ctr"/>
            <a:r>
              <a:rPr lang="en-US" sz="1800">
                <a:solidFill>
                  <a:srgbClr val="FF0000"/>
                </a:solidFill>
                <a:latin typeface="Montserrat" pitchFamily="2" charset="0"/>
                <a:cs typeface="Arial" panose="020B0604020202020204" pitchFamily="34" charset="0"/>
              </a:rPr>
              <a:t>= AVG (Tree Predictions)</a:t>
            </a:r>
            <a:endParaRPr lang="en-VN" sz="1800">
              <a:solidFill>
                <a:srgbClr val="FF0000"/>
              </a:solidFill>
              <a:latin typeface="Montserrat" pitchFamily="2" charset="0"/>
              <a:cs typeface="Arial" panose="020B0604020202020204" pitchFamily="34" charset="0"/>
            </a:endParaRPr>
          </a:p>
        </p:txBody>
      </p:sp>
    </p:spTree>
    <p:extLst>
      <p:ext uri="{BB962C8B-B14F-4D97-AF65-F5344CB8AC3E}">
        <p14:creationId xmlns:p14="http://schemas.microsoft.com/office/powerpoint/2010/main" val="3413041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DDBC5-CFCD-DD98-3297-824F1DDBC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16779-4669-66BE-4DF5-CB3EE2F3917F}"/>
              </a:ext>
            </a:extLst>
          </p:cNvPr>
          <p:cNvSpPr>
            <a:spLocks noGrp="1"/>
          </p:cNvSpPr>
          <p:nvPr>
            <p:ph type="title"/>
          </p:nvPr>
        </p:nvSpPr>
        <p:spPr/>
        <p:txBody>
          <a:bodyPr/>
          <a:lstStyle/>
          <a:p>
            <a:r>
              <a:rPr lang="en-US">
                <a:latin typeface="Montserrat" pitchFamily="2" charset="0"/>
              </a:rPr>
              <a:t>Random Forest Regression</a:t>
            </a:r>
          </a:p>
        </p:txBody>
      </p:sp>
      <p:sp>
        <p:nvSpPr>
          <p:cNvPr id="4" name="Slide Number Placeholder 3">
            <a:extLst>
              <a:ext uri="{FF2B5EF4-FFF2-40B4-BE49-F238E27FC236}">
                <a16:creationId xmlns:a16="http://schemas.microsoft.com/office/drawing/2014/main" id="{E1250428-056E-3E52-A8D6-4D1C81EFA42B}"/>
              </a:ext>
            </a:extLst>
          </p:cNvPr>
          <p:cNvSpPr>
            <a:spLocks noGrp="1"/>
          </p:cNvSpPr>
          <p:nvPr>
            <p:ph type="sldNum" sz="quarter" idx="12"/>
          </p:nvPr>
        </p:nvSpPr>
        <p:spPr/>
        <p:txBody>
          <a:bodyPr/>
          <a:lstStyle/>
          <a:p>
            <a:fld id="{9EA0BE3B-158A-4EDF-80DC-E394A0D1600F}" type="slidenum">
              <a:rPr lang="en-US" smtClean="0">
                <a:latin typeface="Montserrat" pitchFamily="2" charset="0"/>
              </a:rPr>
              <a:pPr/>
              <a:t>45</a:t>
            </a:fld>
            <a:endParaRPr lang="en-US">
              <a:latin typeface="Montserrat" pitchFamily="2" charset="0"/>
            </a:endParaRPr>
          </a:p>
        </p:txBody>
      </p:sp>
      <p:sp>
        <p:nvSpPr>
          <p:cNvPr id="5" name="TextBox 4">
            <a:extLst>
              <a:ext uri="{FF2B5EF4-FFF2-40B4-BE49-F238E27FC236}">
                <a16:creationId xmlns:a16="http://schemas.microsoft.com/office/drawing/2014/main" id="{C5ABB6DF-9E4A-7BE8-3918-F927823DFFDB}"/>
              </a:ext>
            </a:extLst>
          </p:cNvPr>
          <p:cNvSpPr txBox="1"/>
          <p:nvPr/>
        </p:nvSpPr>
        <p:spPr>
          <a:xfrm>
            <a:off x="202549" y="1043186"/>
            <a:ext cx="2637928" cy="461665"/>
          </a:xfrm>
          <a:prstGeom prst="rect">
            <a:avLst/>
          </a:prstGeom>
          <a:noFill/>
        </p:spPr>
        <p:txBody>
          <a:bodyPr wrap="square" rtlCol="0">
            <a:spAutoFit/>
          </a:bodyPr>
          <a:lstStyle/>
          <a:p>
            <a:r>
              <a:rPr lang="en-US" sz="2400" b="1" u="sng">
                <a:latin typeface="Montserrat" pitchFamily="2" charset="0"/>
                <a:cs typeface="Arial" panose="020B0604020202020204" pitchFamily="34" charset="0"/>
              </a:rPr>
              <a:t>Tuning model:</a:t>
            </a:r>
            <a:endParaRPr lang="en-VN" sz="2400" b="1" u="sng">
              <a:latin typeface="Montserrat" pitchFamily="2" charset="0"/>
              <a:cs typeface="Arial" panose="020B0604020202020204" pitchFamily="34" charset="0"/>
            </a:endParaRPr>
          </a:p>
        </p:txBody>
      </p:sp>
      <p:sp>
        <p:nvSpPr>
          <p:cNvPr id="7" name="TextBox 6">
            <a:extLst>
              <a:ext uri="{FF2B5EF4-FFF2-40B4-BE49-F238E27FC236}">
                <a16:creationId xmlns:a16="http://schemas.microsoft.com/office/drawing/2014/main" id="{F380E816-76DE-8A4F-9280-23A955F28FC0}"/>
              </a:ext>
            </a:extLst>
          </p:cNvPr>
          <p:cNvSpPr txBox="1"/>
          <p:nvPr/>
        </p:nvSpPr>
        <p:spPr>
          <a:xfrm>
            <a:off x="3057127" y="1089353"/>
            <a:ext cx="9365093" cy="830997"/>
          </a:xfrm>
          <a:prstGeom prst="rect">
            <a:avLst/>
          </a:prstGeom>
          <a:noFill/>
        </p:spPr>
        <p:txBody>
          <a:bodyPr wrap="square" rtlCol="0">
            <a:spAutoFit/>
          </a:bodyPr>
          <a:lstStyle/>
          <a:p>
            <a:r>
              <a:rPr lang="en-US" sz="2400">
                <a:latin typeface="Montserrat" pitchFamily="2" charset="0"/>
                <a:cs typeface="Arial" panose="020B0604020202020204" pitchFamily="34" charset="0"/>
              </a:rPr>
              <a:t>We use </a:t>
            </a:r>
            <a:r>
              <a:rPr lang="en-US" sz="2400" err="1">
                <a:latin typeface="Montserrat" pitchFamily="2" charset="0"/>
                <a:cs typeface="Arial" panose="020B0604020202020204" pitchFamily="34" charset="0"/>
              </a:rPr>
              <a:t>GridSearchCV</a:t>
            </a:r>
            <a:r>
              <a:rPr lang="en-US" sz="2400">
                <a:latin typeface="Montserrat" pitchFamily="2" charset="0"/>
                <a:cs typeface="Arial" panose="020B0604020202020204" pitchFamily="34" charset="0"/>
              </a:rPr>
              <a:t> with rolling cross validation to find the best combination of hyperparameters</a:t>
            </a:r>
            <a:endParaRPr lang="en-VN" sz="2400">
              <a:latin typeface="Montserrat" pitchFamily="2" charset="0"/>
              <a:cs typeface="Arial" panose="020B0604020202020204" pitchFamily="34" charset="0"/>
            </a:endParaRPr>
          </a:p>
        </p:txBody>
      </p:sp>
      <p:pic>
        <p:nvPicPr>
          <p:cNvPr id="6" name="Picture 5">
            <a:extLst>
              <a:ext uri="{FF2B5EF4-FFF2-40B4-BE49-F238E27FC236}">
                <a16:creationId xmlns:a16="http://schemas.microsoft.com/office/drawing/2014/main" id="{AE7C19C3-D693-72B0-CF1A-278D08717743}"/>
              </a:ext>
            </a:extLst>
          </p:cNvPr>
          <p:cNvPicPr>
            <a:picLocks noChangeAspect="1"/>
          </p:cNvPicPr>
          <p:nvPr/>
        </p:nvPicPr>
        <p:blipFill>
          <a:blip r:embed="rId2"/>
          <a:stretch>
            <a:fillRect/>
          </a:stretch>
        </p:blipFill>
        <p:spPr>
          <a:xfrm>
            <a:off x="504548" y="2461061"/>
            <a:ext cx="5591452" cy="2848081"/>
          </a:xfrm>
          <a:prstGeom prst="rect">
            <a:avLst/>
          </a:prstGeom>
        </p:spPr>
      </p:pic>
      <p:pic>
        <p:nvPicPr>
          <p:cNvPr id="9" name="Picture 8">
            <a:extLst>
              <a:ext uri="{FF2B5EF4-FFF2-40B4-BE49-F238E27FC236}">
                <a16:creationId xmlns:a16="http://schemas.microsoft.com/office/drawing/2014/main" id="{E1633B2E-A911-C2A0-4E85-E17C5E41012D}"/>
              </a:ext>
            </a:extLst>
          </p:cNvPr>
          <p:cNvPicPr>
            <a:picLocks noChangeAspect="1"/>
          </p:cNvPicPr>
          <p:nvPr/>
        </p:nvPicPr>
        <p:blipFill>
          <a:blip r:embed="rId3"/>
          <a:stretch>
            <a:fillRect/>
          </a:stretch>
        </p:blipFill>
        <p:spPr>
          <a:xfrm>
            <a:off x="6342434" y="2546213"/>
            <a:ext cx="5062167" cy="2987671"/>
          </a:xfrm>
          <a:prstGeom prst="rect">
            <a:avLst/>
          </a:prstGeom>
        </p:spPr>
      </p:pic>
    </p:spTree>
    <p:extLst>
      <p:ext uri="{BB962C8B-B14F-4D97-AF65-F5344CB8AC3E}">
        <p14:creationId xmlns:p14="http://schemas.microsoft.com/office/powerpoint/2010/main" val="4276809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E66D-A320-4EA2-9780-4452F87BB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4792A-0736-C8B8-96AA-2FCBB6B11E22}"/>
              </a:ext>
            </a:extLst>
          </p:cNvPr>
          <p:cNvSpPr>
            <a:spLocks noGrp="1"/>
          </p:cNvSpPr>
          <p:nvPr>
            <p:ph type="title"/>
          </p:nvPr>
        </p:nvSpPr>
        <p:spPr/>
        <p:txBody>
          <a:bodyPr/>
          <a:lstStyle/>
          <a:p>
            <a:r>
              <a:rPr lang="en-US">
                <a:latin typeface="Montserrat" pitchFamily="2" charset="0"/>
              </a:rPr>
              <a:t>Random Forest Regression</a:t>
            </a:r>
          </a:p>
        </p:txBody>
      </p:sp>
      <p:sp>
        <p:nvSpPr>
          <p:cNvPr id="4" name="Slide Number Placeholder 3">
            <a:extLst>
              <a:ext uri="{FF2B5EF4-FFF2-40B4-BE49-F238E27FC236}">
                <a16:creationId xmlns:a16="http://schemas.microsoft.com/office/drawing/2014/main" id="{25274B70-0CD1-55D1-4278-A30479BF64D0}"/>
              </a:ext>
            </a:extLst>
          </p:cNvPr>
          <p:cNvSpPr>
            <a:spLocks noGrp="1"/>
          </p:cNvSpPr>
          <p:nvPr>
            <p:ph type="sldNum" sz="quarter" idx="12"/>
          </p:nvPr>
        </p:nvSpPr>
        <p:spPr/>
        <p:txBody>
          <a:bodyPr/>
          <a:lstStyle/>
          <a:p>
            <a:fld id="{9EA0BE3B-158A-4EDF-80DC-E394A0D1600F}" type="slidenum">
              <a:rPr lang="en-US" smtClean="0">
                <a:latin typeface="Montserrat" pitchFamily="2" charset="0"/>
              </a:rPr>
              <a:pPr/>
              <a:t>46</a:t>
            </a:fld>
            <a:endParaRPr lang="en-US">
              <a:latin typeface="Montserrat" pitchFamily="2" charset="0"/>
            </a:endParaRPr>
          </a:p>
        </p:txBody>
      </p:sp>
      <p:sp>
        <p:nvSpPr>
          <p:cNvPr id="5" name="TextBox 4">
            <a:extLst>
              <a:ext uri="{FF2B5EF4-FFF2-40B4-BE49-F238E27FC236}">
                <a16:creationId xmlns:a16="http://schemas.microsoft.com/office/drawing/2014/main" id="{D6B6BA6D-761F-7BBF-CD04-52A1CCDBBC61}"/>
              </a:ext>
            </a:extLst>
          </p:cNvPr>
          <p:cNvSpPr txBox="1"/>
          <p:nvPr/>
        </p:nvSpPr>
        <p:spPr>
          <a:xfrm>
            <a:off x="202549" y="1043186"/>
            <a:ext cx="2637928" cy="461665"/>
          </a:xfrm>
          <a:prstGeom prst="rect">
            <a:avLst/>
          </a:prstGeom>
          <a:noFill/>
        </p:spPr>
        <p:txBody>
          <a:bodyPr wrap="square" rtlCol="0">
            <a:spAutoFit/>
          </a:bodyPr>
          <a:lstStyle/>
          <a:p>
            <a:r>
              <a:rPr lang="en-US" sz="2400" b="1" u="sng">
                <a:latin typeface="Montserrat" pitchFamily="2" charset="0"/>
                <a:cs typeface="Arial" panose="020B0604020202020204" pitchFamily="34" charset="0"/>
              </a:rPr>
              <a:t>Result:</a:t>
            </a:r>
            <a:endParaRPr lang="en-VN" sz="2400" b="1" u="sng">
              <a:latin typeface="Montserrat" pitchFamily="2" charset="0"/>
              <a:cs typeface="Arial" panose="020B0604020202020204" pitchFamily="34" charset="0"/>
            </a:endParaRPr>
          </a:p>
        </p:txBody>
      </p:sp>
      <p:pic>
        <p:nvPicPr>
          <p:cNvPr id="6" name="Picture 5">
            <a:extLst>
              <a:ext uri="{FF2B5EF4-FFF2-40B4-BE49-F238E27FC236}">
                <a16:creationId xmlns:a16="http://schemas.microsoft.com/office/drawing/2014/main" id="{BE11216D-8A7F-3F66-40F3-A132E4EF73A3}"/>
              </a:ext>
            </a:extLst>
          </p:cNvPr>
          <p:cNvPicPr>
            <a:picLocks noChangeAspect="1"/>
          </p:cNvPicPr>
          <p:nvPr/>
        </p:nvPicPr>
        <p:blipFill>
          <a:blip r:embed="rId2"/>
          <a:stretch>
            <a:fillRect/>
          </a:stretch>
        </p:blipFill>
        <p:spPr>
          <a:xfrm>
            <a:off x="2014740" y="1504851"/>
            <a:ext cx="8162520" cy="4403253"/>
          </a:xfrm>
          <a:prstGeom prst="rect">
            <a:avLst/>
          </a:prstGeom>
        </p:spPr>
      </p:pic>
    </p:spTree>
    <p:extLst>
      <p:ext uri="{BB962C8B-B14F-4D97-AF65-F5344CB8AC3E}">
        <p14:creationId xmlns:p14="http://schemas.microsoft.com/office/powerpoint/2010/main" val="3998086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920B4-018B-FB9C-F332-64B32C8E2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6F92E0-FD7F-E98B-F905-80382CCF1236}"/>
              </a:ext>
            </a:extLst>
          </p:cNvPr>
          <p:cNvSpPr>
            <a:spLocks noGrp="1"/>
          </p:cNvSpPr>
          <p:nvPr>
            <p:ph type="title"/>
          </p:nvPr>
        </p:nvSpPr>
        <p:spPr/>
        <p:txBody>
          <a:bodyPr/>
          <a:lstStyle/>
          <a:p>
            <a:r>
              <a:rPr lang="en-US" err="1">
                <a:latin typeface="Montserrat" pitchFamily="2" charset="0"/>
              </a:rPr>
              <a:t>XGBoost</a:t>
            </a:r>
            <a:endParaRPr lang="en-US">
              <a:latin typeface="Montserrat" pitchFamily="2" charset="0"/>
            </a:endParaRPr>
          </a:p>
        </p:txBody>
      </p:sp>
    </p:spTree>
    <p:extLst>
      <p:ext uri="{BB962C8B-B14F-4D97-AF65-F5344CB8AC3E}">
        <p14:creationId xmlns:p14="http://schemas.microsoft.com/office/powerpoint/2010/main" val="1768674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FD773-0021-4EAF-76C7-ABE98C213E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7A854D-B9A7-141F-2E90-7F4E9E8387DA}"/>
              </a:ext>
            </a:extLst>
          </p:cNvPr>
          <p:cNvSpPr>
            <a:spLocks noGrp="1"/>
          </p:cNvSpPr>
          <p:nvPr>
            <p:ph type="title"/>
          </p:nvPr>
        </p:nvSpPr>
        <p:spPr/>
        <p:txBody>
          <a:bodyPr/>
          <a:lstStyle/>
          <a:p>
            <a:r>
              <a:rPr lang="en-US" err="1">
                <a:latin typeface="Montserrat" pitchFamily="2" charset="0"/>
              </a:rPr>
              <a:t>XGBoost</a:t>
            </a:r>
            <a:endParaRPr lang="en-US">
              <a:latin typeface="Montserrat" pitchFamily="2" charset="0"/>
            </a:endParaRPr>
          </a:p>
        </p:txBody>
      </p:sp>
      <p:sp>
        <p:nvSpPr>
          <p:cNvPr id="4" name="Slide Number Placeholder 3">
            <a:extLst>
              <a:ext uri="{FF2B5EF4-FFF2-40B4-BE49-F238E27FC236}">
                <a16:creationId xmlns:a16="http://schemas.microsoft.com/office/drawing/2014/main" id="{3651A834-C38E-4F09-95A4-945E46AB22EA}"/>
              </a:ext>
            </a:extLst>
          </p:cNvPr>
          <p:cNvSpPr>
            <a:spLocks noGrp="1"/>
          </p:cNvSpPr>
          <p:nvPr>
            <p:ph type="sldNum" sz="quarter" idx="12"/>
          </p:nvPr>
        </p:nvSpPr>
        <p:spPr/>
        <p:txBody>
          <a:bodyPr/>
          <a:lstStyle/>
          <a:p>
            <a:fld id="{9EA0BE3B-158A-4EDF-80DC-E394A0D1600F}" type="slidenum">
              <a:rPr lang="en-US" smtClean="0">
                <a:latin typeface="Montserrat" pitchFamily="2" charset="0"/>
              </a:rPr>
              <a:pPr/>
              <a:t>48</a:t>
            </a:fld>
            <a:endParaRPr lang="en-US">
              <a:latin typeface="Montserrat" pitchFamily="2" charset="0"/>
            </a:endParaRPr>
          </a:p>
        </p:txBody>
      </p:sp>
      <p:sp>
        <p:nvSpPr>
          <p:cNvPr id="5" name="TextBox 4">
            <a:extLst>
              <a:ext uri="{FF2B5EF4-FFF2-40B4-BE49-F238E27FC236}">
                <a16:creationId xmlns:a16="http://schemas.microsoft.com/office/drawing/2014/main" id="{0E7E5638-2C59-070C-0089-DAF8997E340A}"/>
              </a:ext>
            </a:extLst>
          </p:cNvPr>
          <p:cNvSpPr txBox="1"/>
          <p:nvPr/>
        </p:nvSpPr>
        <p:spPr>
          <a:xfrm>
            <a:off x="189958" y="846162"/>
            <a:ext cx="1981200" cy="461665"/>
          </a:xfrm>
          <a:prstGeom prst="rect">
            <a:avLst/>
          </a:prstGeom>
          <a:noFill/>
        </p:spPr>
        <p:txBody>
          <a:bodyPr wrap="square" rtlCol="0">
            <a:spAutoFit/>
          </a:bodyPr>
          <a:lstStyle/>
          <a:p>
            <a:r>
              <a:rPr lang="en-US" sz="2400" b="1" u="sng">
                <a:latin typeface="Montserrat" pitchFamily="2" charset="0"/>
                <a:cs typeface="Arial" panose="020B0604020202020204" pitchFamily="34" charset="0"/>
              </a:rPr>
              <a:t>Basic Idea: </a:t>
            </a:r>
            <a:endParaRPr lang="en-VN" sz="2400" b="1" u="sng">
              <a:latin typeface="Montserrat" pitchFamily="2" charset="0"/>
              <a:cs typeface="Arial" panose="020B0604020202020204" pitchFamily="34" charset="0"/>
            </a:endParaRPr>
          </a:p>
        </p:txBody>
      </p:sp>
      <p:sp>
        <p:nvSpPr>
          <p:cNvPr id="3" name="TextBox 2">
            <a:extLst>
              <a:ext uri="{FF2B5EF4-FFF2-40B4-BE49-F238E27FC236}">
                <a16:creationId xmlns:a16="http://schemas.microsoft.com/office/drawing/2014/main" id="{65B1D5A5-009C-C5B6-F41F-BED281DCA27F}"/>
              </a:ext>
            </a:extLst>
          </p:cNvPr>
          <p:cNvSpPr txBox="1"/>
          <p:nvPr/>
        </p:nvSpPr>
        <p:spPr>
          <a:xfrm>
            <a:off x="2249732" y="846162"/>
            <a:ext cx="9365093" cy="830997"/>
          </a:xfrm>
          <a:prstGeom prst="rect">
            <a:avLst/>
          </a:prstGeom>
          <a:noFill/>
        </p:spPr>
        <p:txBody>
          <a:bodyPr wrap="square" rtlCol="0">
            <a:spAutoFit/>
          </a:bodyPr>
          <a:lstStyle/>
          <a:p>
            <a:r>
              <a:rPr lang="en-US" sz="2400">
                <a:latin typeface="Montserrat" pitchFamily="2" charset="0"/>
                <a:cs typeface="Arial" panose="020B0604020202020204" pitchFamily="34" charset="0"/>
              </a:rPr>
              <a:t>An ensemble method that consists of many weak learners that keep improving the result </a:t>
            </a:r>
            <a:endParaRPr lang="en-VN" sz="2400">
              <a:latin typeface="Montserrat" pitchFamily="2" charset="0"/>
              <a:cs typeface="Arial" panose="020B0604020202020204" pitchFamily="34" charset="0"/>
            </a:endParaRPr>
          </a:p>
        </p:txBody>
      </p:sp>
      <p:sp>
        <p:nvSpPr>
          <p:cNvPr id="6" name="Rectangle 5">
            <a:extLst>
              <a:ext uri="{FF2B5EF4-FFF2-40B4-BE49-F238E27FC236}">
                <a16:creationId xmlns:a16="http://schemas.microsoft.com/office/drawing/2014/main" id="{3B103962-7CC5-0616-D009-42E656ED0A07}"/>
              </a:ext>
            </a:extLst>
          </p:cNvPr>
          <p:cNvSpPr/>
          <p:nvPr/>
        </p:nvSpPr>
        <p:spPr>
          <a:xfrm>
            <a:off x="837387" y="2252351"/>
            <a:ext cx="1589990" cy="2876301"/>
          </a:xfrm>
          <a:prstGeom prst="rect">
            <a:avLst/>
          </a:prstGeom>
          <a:solidFill>
            <a:schemeClr val="accent1">
              <a:lumMod val="5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Bad model</a:t>
            </a:r>
          </a:p>
        </p:txBody>
      </p:sp>
      <p:sp>
        <p:nvSpPr>
          <p:cNvPr id="12" name="TextBox 11">
            <a:extLst>
              <a:ext uri="{FF2B5EF4-FFF2-40B4-BE49-F238E27FC236}">
                <a16:creationId xmlns:a16="http://schemas.microsoft.com/office/drawing/2014/main" id="{B40AD796-C627-3165-42ED-7376C8138646}"/>
              </a:ext>
            </a:extLst>
          </p:cNvPr>
          <p:cNvSpPr txBox="1"/>
          <p:nvPr/>
        </p:nvSpPr>
        <p:spPr>
          <a:xfrm>
            <a:off x="2613499" y="3275002"/>
            <a:ext cx="914400" cy="830997"/>
          </a:xfrm>
          <a:prstGeom prst="rect">
            <a:avLst/>
          </a:prstGeom>
          <a:noFill/>
        </p:spPr>
        <p:txBody>
          <a:bodyPr wrap="square" rtlCol="0">
            <a:spAutoFit/>
          </a:bodyPr>
          <a:lstStyle/>
          <a:p>
            <a:r>
              <a:rPr lang="en-US" sz="4800"/>
              <a:t>+</a:t>
            </a:r>
            <a:endParaRPr lang="en-US"/>
          </a:p>
        </p:txBody>
      </p:sp>
      <p:sp>
        <p:nvSpPr>
          <p:cNvPr id="13" name="TextBox 12">
            <a:extLst>
              <a:ext uri="{FF2B5EF4-FFF2-40B4-BE49-F238E27FC236}">
                <a16:creationId xmlns:a16="http://schemas.microsoft.com/office/drawing/2014/main" id="{42FCC0AB-5EE0-4372-423A-184EBCC0ADDD}"/>
              </a:ext>
            </a:extLst>
          </p:cNvPr>
          <p:cNvSpPr txBox="1"/>
          <p:nvPr/>
        </p:nvSpPr>
        <p:spPr>
          <a:xfrm>
            <a:off x="5046624" y="3275002"/>
            <a:ext cx="914400" cy="830997"/>
          </a:xfrm>
          <a:prstGeom prst="rect">
            <a:avLst/>
          </a:prstGeom>
          <a:noFill/>
        </p:spPr>
        <p:txBody>
          <a:bodyPr wrap="square" rtlCol="0">
            <a:spAutoFit/>
          </a:bodyPr>
          <a:lstStyle/>
          <a:p>
            <a:r>
              <a:rPr lang="en-US" sz="4800"/>
              <a:t>+</a:t>
            </a:r>
            <a:r>
              <a:rPr lang="en-US"/>
              <a:t> </a:t>
            </a:r>
          </a:p>
        </p:txBody>
      </p:sp>
      <p:sp>
        <p:nvSpPr>
          <p:cNvPr id="15" name="TextBox 14">
            <a:extLst>
              <a:ext uri="{FF2B5EF4-FFF2-40B4-BE49-F238E27FC236}">
                <a16:creationId xmlns:a16="http://schemas.microsoft.com/office/drawing/2014/main" id="{863AE374-371B-0526-1F4A-872002B07737}"/>
              </a:ext>
            </a:extLst>
          </p:cNvPr>
          <p:cNvSpPr txBox="1"/>
          <p:nvPr/>
        </p:nvSpPr>
        <p:spPr>
          <a:xfrm>
            <a:off x="7704725" y="3285656"/>
            <a:ext cx="643322" cy="830997"/>
          </a:xfrm>
          <a:prstGeom prst="rect">
            <a:avLst/>
          </a:prstGeom>
          <a:noFill/>
        </p:spPr>
        <p:txBody>
          <a:bodyPr wrap="square" rtlCol="0">
            <a:spAutoFit/>
          </a:bodyPr>
          <a:lstStyle/>
          <a:p>
            <a:r>
              <a:rPr lang="en-US" sz="4800"/>
              <a:t>=</a:t>
            </a:r>
            <a:r>
              <a:rPr lang="en-US"/>
              <a:t> </a:t>
            </a:r>
          </a:p>
        </p:txBody>
      </p:sp>
      <p:sp>
        <p:nvSpPr>
          <p:cNvPr id="8" name="Rectangle 7">
            <a:extLst>
              <a:ext uri="{FF2B5EF4-FFF2-40B4-BE49-F238E27FC236}">
                <a16:creationId xmlns:a16="http://schemas.microsoft.com/office/drawing/2014/main" id="{54E6C70F-FCDF-812C-274B-88EFB7582E4B}"/>
              </a:ext>
            </a:extLst>
          </p:cNvPr>
          <p:cNvSpPr/>
          <p:nvPr/>
        </p:nvSpPr>
        <p:spPr>
          <a:xfrm>
            <a:off x="3270512" y="2252351"/>
            <a:ext cx="1589990" cy="2876301"/>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Bad model</a:t>
            </a:r>
          </a:p>
        </p:txBody>
      </p:sp>
      <p:sp>
        <p:nvSpPr>
          <p:cNvPr id="11" name="Rectangle 10">
            <a:extLst>
              <a:ext uri="{FF2B5EF4-FFF2-40B4-BE49-F238E27FC236}">
                <a16:creationId xmlns:a16="http://schemas.microsoft.com/office/drawing/2014/main" id="{5C41AAA0-663F-E823-BDD2-BF39DDA52E1E}"/>
              </a:ext>
            </a:extLst>
          </p:cNvPr>
          <p:cNvSpPr/>
          <p:nvPr/>
        </p:nvSpPr>
        <p:spPr>
          <a:xfrm>
            <a:off x="5741510" y="2252349"/>
            <a:ext cx="1589990" cy="2876301"/>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Bad model</a:t>
            </a:r>
          </a:p>
        </p:txBody>
      </p:sp>
      <p:sp>
        <p:nvSpPr>
          <p:cNvPr id="14" name="Rectangle 13">
            <a:extLst>
              <a:ext uri="{FF2B5EF4-FFF2-40B4-BE49-F238E27FC236}">
                <a16:creationId xmlns:a16="http://schemas.microsoft.com/office/drawing/2014/main" id="{9FEE63B1-AC94-A1CF-0FAF-49F3129C8DAA}"/>
              </a:ext>
            </a:extLst>
          </p:cNvPr>
          <p:cNvSpPr/>
          <p:nvPr/>
        </p:nvSpPr>
        <p:spPr>
          <a:xfrm>
            <a:off x="8721272" y="2252348"/>
            <a:ext cx="1589990" cy="2876301"/>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t>Good model</a:t>
            </a:r>
          </a:p>
        </p:txBody>
      </p:sp>
      <p:sp>
        <p:nvSpPr>
          <p:cNvPr id="9" name="TextBox 8">
            <a:extLst>
              <a:ext uri="{FF2B5EF4-FFF2-40B4-BE49-F238E27FC236}">
                <a16:creationId xmlns:a16="http://schemas.microsoft.com/office/drawing/2014/main" id="{4825109D-0FAF-9526-CE12-BFDDD79F25A9}"/>
              </a:ext>
            </a:extLst>
          </p:cNvPr>
          <p:cNvSpPr txBox="1"/>
          <p:nvPr/>
        </p:nvSpPr>
        <p:spPr>
          <a:xfrm>
            <a:off x="837900" y="5334508"/>
            <a:ext cx="1775599" cy="369332"/>
          </a:xfrm>
          <a:prstGeom prst="rect">
            <a:avLst/>
          </a:prstGeom>
          <a:noFill/>
        </p:spPr>
        <p:txBody>
          <a:bodyPr wrap="square">
            <a:spAutoFit/>
          </a:bodyPr>
          <a:lstStyle/>
          <a:p>
            <a:r>
              <a:rPr lang="en-US">
                <a:latin typeface="Montserrat" pitchFamily="2" charset="0"/>
                <a:cs typeface="Arial" panose="020B0604020202020204" pitchFamily="34" charset="0"/>
              </a:rPr>
              <a:t>Prediction 1</a:t>
            </a:r>
            <a:endParaRPr lang="en-VN" sz="1800">
              <a:latin typeface="Montserrat" pitchFamily="2" charset="0"/>
              <a:cs typeface="Arial" panose="020B0604020202020204" pitchFamily="34" charset="0"/>
            </a:endParaRPr>
          </a:p>
        </p:txBody>
      </p:sp>
      <p:sp>
        <p:nvSpPr>
          <p:cNvPr id="10" name="TextBox 9">
            <a:extLst>
              <a:ext uri="{FF2B5EF4-FFF2-40B4-BE49-F238E27FC236}">
                <a16:creationId xmlns:a16="http://schemas.microsoft.com/office/drawing/2014/main" id="{9F9D36C9-AA46-5E1A-F41A-AB74EB449054}"/>
              </a:ext>
            </a:extLst>
          </p:cNvPr>
          <p:cNvSpPr txBox="1"/>
          <p:nvPr/>
        </p:nvSpPr>
        <p:spPr>
          <a:xfrm>
            <a:off x="3270512" y="5334508"/>
            <a:ext cx="1775599" cy="369332"/>
          </a:xfrm>
          <a:prstGeom prst="rect">
            <a:avLst/>
          </a:prstGeom>
          <a:noFill/>
        </p:spPr>
        <p:txBody>
          <a:bodyPr wrap="square">
            <a:spAutoFit/>
          </a:bodyPr>
          <a:lstStyle/>
          <a:p>
            <a:r>
              <a:rPr lang="en-US">
                <a:latin typeface="Montserrat" pitchFamily="2" charset="0"/>
                <a:cs typeface="Arial" panose="020B0604020202020204" pitchFamily="34" charset="0"/>
              </a:rPr>
              <a:t>Prediction 2</a:t>
            </a:r>
            <a:endParaRPr lang="en-VN" sz="1800">
              <a:latin typeface="Montserrat" pitchFamily="2" charset="0"/>
              <a:cs typeface="Arial" panose="020B0604020202020204" pitchFamily="34" charset="0"/>
            </a:endParaRPr>
          </a:p>
        </p:txBody>
      </p:sp>
      <p:sp>
        <p:nvSpPr>
          <p:cNvPr id="16" name="TextBox 15">
            <a:extLst>
              <a:ext uri="{FF2B5EF4-FFF2-40B4-BE49-F238E27FC236}">
                <a16:creationId xmlns:a16="http://schemas.microsoft.com/office/drawing/2014/main" id="{DE09E845-EFFA-0086-4F34-9B19476BB0CE}"/>
              </a:ext>
            </a:extLst>
          </p:cNvPr>
          <p:cNvSpPr txBox="1"/>
          <p:nvPr/>
        </p:nvSpPr>
        <p:spPr>
          <a:xfrm>
            <a:off x="5703124" y="5334508"/>
            <a:ext cx="1775599" cy="369332"/>
          </a:xfrm>
          <a:prstGeom prst="rect">
            <a:avLst/>
          </a:prstGeom>
          <a:noFill/>
        </p:spPr>
        <p:txBody>
          <a:bodyPr wrap="square">
            <a:spAutoFit/>
          </a:bodyPr>
          <a:lstStyle/>
          <a:p>
            <a:r>
              <a:rPr lang="en-US">
                <a:latin typeface="Montserrat" pitchFamily="2" charset="0"/>
                <a:cs typeface="Arial" panose="020B0604020202020204" pitchFamily="34" charset="0"/>
              </a:rPr>
              <a:t>Prediction 3</a:t>
            </a:r>
            <a:endParaRPr lang="en-VN" sz="1800">
              <a:latin typeface="Montserrat" pitchFamily="2" charset="0"/>
              <a:cs typeface="Arial" panose="020B0604020202020204" pitchFamily="34" charset="0"/>
            </a:endParaRPr>
          </a:p>
        </p:txBody>
      </p:sp>
      <p:sp>
        <p:nvSpPr>
          <p:cNvPr id="17" name="TextBox 16">
            <a:extLst>
              <a:ext uri="{FF2B5EF4-FFF2-40B4-BE49-F238E27FC236}">
                <a16:creationId xmlns:a16="http://schemas.microsoft.com/office/drawing/2014/main" id="{16145D9A-5679-FC9D-65B7-3C522A67AAC1}"/>
              </a:ext>
            </a:extLst>
          </p:cNvPr>
          <p:cNvSpPr txBox="1"/>
          <p:nvPr/>
        </p:nvSpPr>
        <p:spPr>
          <a:xfrm>
            <a:off x="8628467" y="5373572"/>
            <a:ext cx="2470793" cy="369332"/>
          </a:xfrm>
          <a:prstGeom prst="rect">
            <a:avLst/>
          </a:prstGeom>
          <a:noFill/>
        </p:spPr>
        <p:txBody>
          <a:bodyPr wrap="square">
            <a:spAutoFit/>
          </a:bodyPr>
          <a:lstStyle/>
          <a:p>
            <a:r>
              <a:rPr lang="en-US">
                <a:solidFill>
                  <a:srgbClr val="FF0000"/>
                </a:solidFill>
                <a:latin typeface="Montserrat" pitchFamily="2" charset="0"/>
                <a:cs typeface="Arial" panose="020B0604020202020204" pitchFamily="34" charset="0"/>
              </a:rPr>
              <a:t>Model Prediction</a:t>
            </a:r>
            <a:endParaRPr lang="en-VN" sz="1800">
              <a:solidFill>
                <a:srgbClr val="FF0000"/>
              </a:solidFill>
              <a:latin typeface="Montserrat" pitchFamily="2" charset="0"/>
              <a:cs typeface="Arial" panose="020B0604020202020204" pitchFamily="34" charset="0"/>
            </a:endParaRPr>
          </a:p>
        </p:txBody>
      </p:sp>
    </p:spTree>
    <p:extLst>
      <p:ext uri="{BB962C8B-B14F-4D97-AF65-F5344CB8AC3E}">
        <p14:creationId xmlns:p14="http://schemas.microsoft.com/office/powerpoint/2010/main" val="978341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767EB-6D2B-1FB6-7EC5-5FCCB2323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45D55-4FE6-D66E-9F48-361019424E70}"/>
              </a:ext>
            </a:extLst>
          </p:cNvPr>
          <p:cNvSpPr>
            <a:spLocks noGrp="1"/>
          </p:cNvSpPr>
          <p:nvPr>
            <p:ph type="title"/>
          </p:nvPr>
        </p:nvSpPr>
        <p:spPr/>
        <p:txBody>
          <a:bodyPr/>
          <a:lstStyle/>
          <a:p>
            <a:r>
              <a:rPr lang="en-US" err="1">
                <a:latin typeface="Montserrat" pitchFamily="2" charset="0"/>
              </a:rPr>
              <a:t>XGBoost</a:t>
            </a:r>
            <a:endParaRPr lang="en-US">
              <a:latin typeface="Montserrat" pitchFamily="2" charset="0"/>
            </a:endParaRPr>
          </a:p>
        </p:txBody>
      </p:sp>
      <p:sp>
        <p:nvSpPr>
          <p:cNvPr id="4" name="Slide Number Placeholder 3">
            <a:extLst>
              <a:ext uri="{FF2B5EF4-FFF2-40B4-BE49-F238E27FC236}">
                <a16:creationId xmlns:a16="http://schemas.microsoft.com/office/drawing/2014/main" id="{7CBFE3EB-047B-5565-722D-CC26766BCD80}"/>
              </a:ext>
            </a:extLst>
          </p:cNvPr>
          <p:cNvSpPr>
            <a:spLocks noGrp="1"/>
          </p:cNvSpPr>
          <p:nvPr>
            <p:ph type="sldNum" sz="quarter" idx="12"/>
          </p:nvPr>
        </p:nvSpPr>
        <p:spPr/>
        <p:txBody>
          <a:bodyPr/>
          <a:lstStyle/>
          <a:p>
            <a:fld id="{9EA0BE3B-158A-4EDF-80DC-E394A0D1600F}" type="slidenum">
              <a:rPr lang="en-US" smtClean="0">
                <a:latin typeface="Montserrat" pitchFamily="2" charset="0"/>
              </a:rPr>
              <a:pPr/>
              <a:t>49</a:t>
            </a:fld>
            <a:endParaRPr lang="en-US">
              <a:latin typeface="Montserrat" pitchFamily="2" charset="0"/>
            </a:endParaRPr>
          </a:p>
        </p:txBody>
      </p:sp>
      <p:sp>
        <p:nvSpPr>
          <p:cNvPr id="5" name="TextBox 4">
            <a:extLst>
              <a:ext uri="{FF2B5EF4-FFF2-40B4-BE49-F238E27FC236}">
                <a16:creationId xmlns:a16="http://schemas.microsoft.com/office/drawing/2014/main" id="{715220A6-ED03-3FF1-F6FB-ACF2AF885139}"/>
              </a:ext>
            </a:extLst>
          </p:cNvPr>
          <p:cNvSpPr txBox="1"/>
          <p:nvPr/>
        </p:nvSpPr>
        <p:spPr>
          <a:xfrm>
            <a:off x="202549" y="1043186"/>
            <a:ext cx="2637928" cy="461665"/>
          </a:xfrm>
          <a:prstGeom prst="rect">
            <a:avLst/>
          </a:prstGeom>
          <a:noFill/>
        </p:spPr>
        <p:txBody>
          <a:bodyPr wrap="square" rtlCol="0">
            <a:spAutoFit/>
          </a:bodyPr>
          <a:lstStyle/>
          <a:p>
            <a:r>
              <a:rPr lang="en-US" sz="2400" b="1" u="sng">
                <a:latin typeface="Montserrat" pitchFamily="2" charset="0"/>
                <a:cs typeface="Arial" panose="020B0604020202020204" pitchFamily="34" charset="0"/>
              </a:rPr>
              <a:t>Tuning model:</a:t>
            </a:r>
            <a:endParaRPr lang="en-VN" sz="2400" b="1" u="sng">
              <a:latin typeface="Montserrat" pitchFamily="2" charset="0"/>
              <a:cs typeface="Arial" panose="020B0604020202020204" pitchFamily="34" charset="0"/>
            </a:endParaRPr>
          </a:p>
        </p:txBody>
      </p:sp>
      <p:sp>
        <p:nvSpPr>
          <p:cNvPr id="7" name="TextBox 6">
            <a:extLst>
              <a:ext uri="{FF2B5EF4-FFF2-40B4-BE49-F238E27FC236}">
                <a16:creationId xmlns:a16="http://schemas.microsoft.com/office/drawing/2014/main" id="{556A7551-43C1-F595-1C70-ADACCE9788B1}"/>
              </a:ext>
            </a:extLst>
          </p:cNvPr>
          <p:cNvSpPr txBox="1"/>
          <p:nvPr/>
        </p:nvSpPr>
        <p:spPr>
          <a:xfrm>
            <a:off x="3057127" y="1089353"/>
            <a:ext cx="9365093" cy="830997"/>
          </a:xfrm>
          <a:prstGeom prst="rect">
            <a:avLst/>
          </a:prstGeom>
          <a:noFill/>
        </p:spPr>
        <p:txBody>
          <a:bodyPr wrap="square" rtlCol="0">
            <a:spAutoFit/>
          </a:bodyPr>
          <a:lstStyle/>
          <a:p>
            <a:r>
              <a:rPr lang="en-US" sz="2400">
                <a:latin typeface="Montserrat" pitchFamily="2" charset="0"/>
                <a:cs typeface="Arial" panose="020B0604020202020204" pitchFamily="34" charset="0"/>
              </a:rPr>
              <a:t>We use </a:t>
            </a:r>
            <a:r>
              <a:rPr lang="en-US" sz="2400" err="1">
                <a:latin typeface="Montserrat" pitchFamily="2" charset="0"/>
                <a:cs typeface="Arial" panose="020B0604020202020204" pitchFamily="34" charset="0"/>
              </a:rPr>
              <a:t>GridSearchCV</a:t>
            </a:r>
            <a:r>
              <a:rPr lang="en-US" sz="2400">
                <a:latin typeface="Montserrat" pitchFamily="2" charset="0"/>
                <a:cs typeface="Arial" panose="020B0604020202020204" pitchFamily="34" charset="0"/>
              </a:rPr>
              <a:t> with rolling cross validation to find the best combination of hyperparameters</a:t>
            </a:r>
            <a:endParaRPr lang="en-VN" sz="2400">
              <a:latin typeface="Montserrat" pitchFamily="2" charset="0"/>
              <a:cs typeface="Arial" panose="020B0604020202020204" pitchFamily="34" charset="0"/>
            </a:endParaRPr>
          </a:p>
        </p:txBody>
      </p:sp>
      <p:pic>
        <p:nvPicPr>
          <p:cNvPr id="10" name="Picture 9">
            <a:extLst>
              <a:ext uri="{FF2B5EF4-FFF2-40B4-BE49-F238E27FC236}">
                <a16:creationId xmlns:a16="http://schemas.microsoft.com/office/drawing/2014/main" id="{0AB2E72D-F997-1117-E272-B0A84AD65C79}"/>
              </a:ext>
            </a:extLst>
          </p:cNvPr>
          <p:cNvPicPr>
            <a:picLocks noChangeAspect="1"/>
          </p:cNvPicPr>
          <p:nvPr/>
        </p:nvPicPr>
        <p:blipFill>
          <a:blip r:embed="rId2"/>
          <a:stretch>
            <a:fillRect/>
          </a:stretch>
        </p:blipFill>
        <p:spPr>
          <a:xfrm>
            <a:off x="990379" y="2423212"/>
            <a:ext cx="4970074" cy="2989426"/>
          </a:xfrm>
          <a:prstGeom prst="rect">
            <a:avLst/>
          </a:prstGeom>
        </p:spPr>
      </p:pic>
      <p:pic>
        <p:nvPicPr>
          <p:cNvPr id="12" name="Picture 11">
            <a:extLst>
              <a:ext uri="{FF2B5EF4-FFF2-40B4-BE49-F238E27FC236}">
                <a16:creationId xmlns:a16="http://schemas.microsoft.com/office/drawing/2014/main" id="{19E42EFF-6629-DF11-2230-1F942DCFAAF1}"/>
              </a:ext>
            </a:extLst>
          </p:cNvPr>
          <p:cNvPicPr>
            <a:picLocks noChangeAspect="1"/>
          </p:cNvPicPr>
          <p:nvPr/>
        </p:nvPicPr>
        <p:blipFill>
          <a:blip r:embed="rId3"/>
          <a:stretch>
            <a:fillRect/>
          </a:stretch>
        </p:blipFill>
        <p:spPr>
          <a:xfrm>
            <a:off x="6760341" y="2461061"/>
            <a:ext cx="4588780" cy="2951577"/>
          </a:xfrm>
          <a:prstGeom prst="rect">
            <a:avLst/>
          </a:prstGeom>
        </p:spPr>
      </p:pic>
    </p:spTree>
    <p:extLst>
      <p:ext uri="{BB962C8B-B14F-4D97-AF65-F5344CB8AC3E}">
        <p14:creationId xmlns:p14="http://schemas.microsoft.com/office/powerpoint/2010/main" val="434254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D43AB-FCCC-9B71-A088-DB1C808AA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E7B10-C52F-0C30-4130-C8780577A030}"/>
              </a:ext>
            </a:extLst>
          </p:cNvPr>
          <p:cNvSpPr>
            <a:spLocks noGrp="1"/>
          </p:cNvSpPr>
          <p:nvPr>
            <p:ph type="title"/>
          </p:nvPr>
        </p:nvSpPr>
        <p:spPr/>
        <p:txBody>
          <a:bodyPr lIns="91440" tIns="45720" rIns="91440" bIns="45720" anchor="t"/>
          <a:lstStyle/>
          <a:p>
            <a:r>
              <a:rPr lang="en-US">
                <a:latin typeface="Montserrat" pitchFamily="2" charset="0"/>
                <a:ea typeface="Lato"/>
                <a:cs typeface="Lato"/>
              </a:rPr>
              <a:t>INTRODUCTION</a:t>
            </a:r>
            <a:endParaRPr lang="vi-VN">
              <a:latin typeface="Montserrat" pitchFamily="2" charset="0"/>
            </a:endParaRPr>
          </a:p>
        </p:txBody>
      </p:sp>
      <p:sp>
        <p:nvSpPr>
          <p:cNvPr id="4" name="Slide Number Placeholder 3">
            <a:extLst>
              <a:ext uri="{FF2B5EF4-FFF2-40B4-BE49-F238E27FC236}">
                <a16:creationId xmlns:a16="http://schemas.microsoft.com/office/drawing/2014/main" id="{AE405EAC-A54D-B5D5-96E1-AE97D1F0C45F}"/>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8" name="TextBox 7">
            <a:extLst>
              <a:ext uri="{FF2B5EF4-FFF2-40B4-BE49-F238E27FC236}">
                <a16:creationId xmlns:a16="http://schemas.microsoft.com/office/drawing/2014/main" id="{42DAAB57-5660-3D9F-8E37-73F9F88FCA5A}"/>
              </a:ext>
            </a:extLst>
          </p:cNvPr>
          <p:cNvSpPr txBox="1"/>
          <p:nvPr/>
        </p:nvSpPr>
        <p:spPr>
          <a:xfrm>
            <a:off x="338736" y="876417"/>
            <a:ext cx="6096000" cy="461665"/>
          </a:xfrm>
          <a:prstGeom prst="rect">
            <a:avLst/>
          </a:prstGeom>
          <a:noFill/>
        </p:spPr>
        <p:txBody>
          <a:bodyPr wrap="square">
            <a:spAutoFit/>
          </a:bodyPr>
          <a:lstStyle/>
          <a:p>
            <a:r>
              <a:rPr lang="en-US" sz="2400" b="1">
                <a:latin typeface="Montserrat" pitchFamily="2" charset="0"/>
                <a:cs typeface="Arial" panose="020B0604020202020204" pitchFamily="34" charset="0"/>
              </a:rPr>
              <a:t>2. Contribution</a:t>
            </a:r>
          </a:p>
        </p:txBody>
      </p:sp>
      <p:sp>
        <p:nvSpPr>
          <p:cNvPr id="3" name="TextBox 2">
            <a:extLst>
              <a:ext uri="{FF2B5EF4-FFF2-40B4-BE49-F238E27FC236}">
                <a16:creationId xmlns:a16="http://schemas.microsoft.com/office/drawing/2014/main" id="{E05875AD-AF60-37CE-C44F-9EE0385E1A64}"/>
              </a:ext>
            </a:extLst>
          </p:cNvPr>
          <p:cNvSpPr txBox="1"/>
          <p:nvPr/>
        </p:nvSpPr>
        <p:spPr>
          <a:xfrm>
            <a:off x="345850" y="1442771"/>
            <a:ext cx="11136076" cy="707886"/>
          </a:xfrm>
          <a:prstGeom prst="rect">
            <a:avLst/>
          </a:prstGeom>
          <a:noFill/>
        </p:spPr>
        <p:txBody>
          <a:bodyPr wrap="square" lIns="91440" tIns="45720" rIns="91440" bIns="45720" rtlCol="0" anchor="t">
            <a:spAutoFit/>
          </a:bodyPr>
          <a:lstStyle/>
          <a:p>
            <a:r>
              <a:rPr lang="en-US" sz="2000" b="0" i="0">
                <a:solidFill>
                  <a:srgbClr val="000000"/>
                </a:solidFill>
                <a:effectLst/>
                <a:latin typeface="Montserrat"/>
                <a:ea typeface="Lato"/>
                <a:cs typeface="Lato"/>
              </a:rPr>
              <a:t>We explore efficient methods for </a:t>
            </a:r>
            <a:r>
              <a:rPr lang="en-US" sz="2000" b="0" i="0">
                <a:solidFill>
                  <a:srgbClr val="C00000"/>
                </a:solidFill>
                <a:effectLst/>
                <a:latin typeface="Montserrat"/>
                <a:ea typeface="Lato"/>
                <a:cs typeface="Lato"/>
              </a:rPr>
              <a:t>predicting both trend and price movements</a:t>
            </a:r>
            <a:r>
              <a:rPr lang="en-US" sz="2000" b="0" i="0">
                <a:solidFill>
                  <a:srgbClr val="000000"/>
                </a:solidFill>
                <a:effectLst/>
                <a:latin typeface="Montserrat"/>
                <a:ea typeface="Lato"/>
                <a:cs typeface="Lato"/>
              </a:rPr>
              <a:t> </a:t>
            </a:r>
            <a:endParaRPr lang="en-US" sz="2000">
              <a:solidFill>
                <a:srgbClr val="000000"/>
              </a:solidFill>
              <a:latin typeface="Montserrat" pitchFamily="2" charset="0"/>
              <a:ea typeface="Lato"/>
              <a:cs typeface="Lato"/>
            </a:endParaRPr>
          </a:p>
          <a:p>
            <a:r>
              <a:rPr lang="en-US" sz="2000" b="0" i="0">
                <a:solidFill>
                  <a:srgbClr val="000000"/>
                </a:solidFill>
                <a:effectLst/>
                <a:latin typeface="Montserrat"/>
                <a:ea typeface="Lato"/>
                <a:cs typeface="Lato"/>
              </a:rPr>
              <a:t>in the stock market.</a:t>
            </a:r>
            <a:r>
              <a:rPr lang="en-US" sz="2000">
                <a:solidFill>
                  <a:srgbClr val="000000"/>
                </a:solidFill>
                <a:latin typeface="Montserrat"/>
                <a:ea typeface="Lato"/>
                <a:cs typeface="Lato"/>
              </a:rPr>
              <a:t> </a:t>
            </a:r>
            <a:endParaRPr lang="en-US" sz="2000">
              <a:latin typeface="Montserrat" pitchFamily="2" charset="0"/>
              <a:ea typeface="Lato"/>
              <a:cs typeface="Lato"/>
            </a:endParaRPr>
          </a:p>
        </p:txBody>
      </p:sp>
      <p:sp>
        <p:nvSpPr>
          <p:cNvPr id="5" name="Rectangle: Diagonal Corners Snipped 4">
            <a:extLst>
              <a:ext uri="{FF2B5EF4-FFF2-40B4-BE49-F238E27FC236}">
                <a16:creationId xmlns:a16="http://schemas.microsoft.com/office/drawing/2014/main" id="{8544C141-9C55-1191-9044-1CA4C46CA369}"/>
              </a:ext>
            </a:extLst>
          </p:cNvPr>
          <p:cNvSpPr/>
          <p:nvPr/>
        </p:nvSpPr>
        <p:spPr>
          <a:xfrm>
            <a:off x="5251616" y="3531212"/>
            <a:ext cx="2465845" cy="1254528"/>
          </a:xfrm>
          <a:prstGeom prst="snip2DiagRect">
            <a:avLst/>
          </a:prstGeom>
          <a:solidFill>
            <a:srgbClr val="C020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latin typeface="Lato" panose="020F0502020204030203" pitchFamily="34" charset="0"/>
                <a:ea typeface="Lato" panose="020F0502020204030203" pitchFamily="34" charset="0"/>
                <a:cs typeface="Lato" panose="020F0502020204030203" pitchFamily="34" charset="0"/>
              </a:rPr>
              <a:t>STOCK PRICE PREDICTION</a:t>
            </a:r>
          </a:p>
        </p:txBody>
      </p:sp>
      <p:sp>
        <p:nvSpPr>
          <p:cNvPr id="6" name="Rectangle: Diagonal Corners Snipped 5">
            <a:extLst>
              <a:ext uri="{FF2B5EF4-FFF2-40B4-BE49-F238E27FC236}">
                <a16:creationId xmlns:a16="http://schemas.microsoft.com/office/drawing/2014/main" id="{B0C49074-57E3-714E-DD60-F97D73F9CDE6}"/>
              </a:ext>
            </a:extLst>
          </p:cNvPr>
          <p:cNvSpPr/>
          <p:nvPr/>
        </p:nvSpPr>
        <p:spPr>
          <a:xfrm>
            <a:off x="3386736" y="2270663"/>
            <a:ext cx="2311703" cy="850572"/>
          </a:xfrm>
          <a:prstGeom prst="snip2DiagRect">
            <a:avLst/>
          </a:prstGeom>
          <a:solidFill>
            <a:srgbClr val="C02034"/>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Weighted KNN </a:t>
            </a:r>
            <a:endParaRPr lang="en-US" sz="1600">
              <a:effectLst/>
            </a:endParaRPr>
          </a:p>
        </p:txBody>
      </p:sp>
      <p:sp>
        <p:nvSpPr>
          <p:cNvPr id="7" name="Rectangle: Diagonal Corners Snipped 6">
            <a:extLst>
              <a:ext uri="{FF2B5EF4-FFF2-40B4-BE49-F238E27FC236}">
                <a16:creationId xmlns:a16="http://schemas.microsoft.com/office/drawing/2014/main" id="{67B28723-9061-5BA8-C801-7E5CF317F370}"/>
              </a:ext>
            </a:extLst>
          </p:cNvPr>
          <p:cNvSpPr/>
          <p:nvPr/>
        </p:nvSpPr>
        <p:spPr>
          <a:xfrm>
            <a:off x="7241290" y="2292946"/>
            <a:ext cx="2311703" cy="850572"/>
          </a:xfrm>
          <a:prstGeom prst="snip2DiagRect">
            <a:avLst/>
          </a:prstGeom>
          <a:solidFill>
            <a:srgbClr val="C020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10">
                <a:solidFill>
                  <a:schemeClr val="bg1"/>
                </a:solidFill>
                <a:latin typeface="Lato" panose="020F0502020204030203" pitchFamily="34" charset="0"/>
                <a:ea typeface="Lato" panose="020F0502020204030203" pitchFamily="34" charset="0"/>
                <a:cs typeface="Lato" panose="020F0502020204030203" pitchFamily="34" charset="0"/>
              </a:rPr>
              <a:t>Random Forest Regression (RF)</a:t>
            </a:r>
          </a:p>
        </p:txBody>
      </p:sp>
      <p:sp>
        <p:nvSpPr>
          <p:cNvPr id="9" name="Rectangle: Diagonal Corners Snipped 8">
            <a:extLst>
              <a:ext uri="{FF2B5EF4-FFF2-40B4-BE49-F238E27FC236}">
                <a16:creationId xmlns:a16="http://schemas.microsoft.com/office/drawing/2014/main" id="{1E6AD069-8E25-B0A9-6592-370D1ACC7D8F}"/>
              </a:ext>
            </a:extLst>
          </p:cNvPr>
          <p:cNvSpPr/>
          <p:nvPr/>
        </p:nvSpPr>
        <p:spPr>
          <a:xfrm>
            <a:off x="2026770" y="4040170"/>
            <a:ext cx="2311703" cy="850572"/>
          </a:xfrm>
          <a:prstGeom prst="snip2DiagRect">
            <a:avLst/>
          </a:prstGeom>
          <a:solidFill>
            <a:srgbClr val="C020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10" i="0">
                <a:solidFill>
                  <a:schemeClr val="bg1"/>
                </a:solidFill>
                <a:effectLst/>
                <a:latin typeface="Lato" panose="020F0502020204030203" pitchFamily="34" charset="0"/>
                <a:ea typeface="Lato" panose="020F0502020204030203" pitchFamily="34" charset="0"/>
                <a:cs typeface="Lato" panose="020F0502020204030203" pitchFamily="34" charset="0"/>
              </a:rPr>
              <a:t>Long Short-Term Memory (LSTMs)</a:t>
            </a:r>
            <a:endParaRPr lang="en-US" sz="171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Diagonal Corners Snipped 14">
            <a:extLst>
              <a:ext uri="{FF2B5EF4-FFF2-40B4-BE49-F238E27FC236}">
                <a16:creationId xmlns:a16="http://schemas.microsoft.com/office/drawing/2014/main" id="{1AE866E5-34D2-AD82-5049-B3B09FAF8F89}"/>
              </a:ext>
            </a:extLst>
          </p:cNvPr>
          <p:cNvSpPr/>
          <p:nvPr/>
        </p:nvSpPr>
        <p:spPr>
          <a:xfrm>
            <a:off x="5552240" y="5314365"/>
            <a:ext cx="2311703" cy="850572"/>
          </a:xfrm>
          <a:prstGeom prst="snip2DiagRect">
            <a:avLst/>
          </a:prstGeom>
          <a:solidFill>
            <a:srgbClr val="C020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10" i="0">
                <a:solidFill>
                  <a:schemeClr val="bg1"/>
                </a:solidFill>
                <a:effectLst/>
                <a:latin typeface="Lato" panose="020F0502020204030203" pitchFamily="34" charset="0"/>
                <a:ea typeface="Lato" panose="020F0502020204030203" pitchFamily="34" charset="0"/>
                <a:cs typeface="Lato" panose="020F0502020204030203" pitchFamily="34" charset="0"/>
              </a:rPr>
              <a:t>Gated-Recurrent Unit (GRUs)</a:t>
            </a:r>
            <a:endParaRPr lang="en-US" sz="171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4" name="Rectangle: Diagonal Corners Snipped 23">
            <a:extLst>
              <a:ext uri="{FF2B5EF4-FFF2-40B4-BE49-F238E27FC236}">
                <a16:creationId xmlns:a16="http://schemas.microsoft.com/office/drawing/2014/main" id="{AE7C15A0-CBE3-FEBC-3E1D-94268335762D}"/>
              </a:ext>
            </a:extLst>
          </p:cNvPr>
          <p:cNvSpPr/>
          <p:nvPr/>
        </p:nvSpPr>
        <p:spPr>
          <a:xfrm>
            <a:off x="8630605" y="4300086"/>
            <a:ext cx="2311703" cy="850572"/>
          </a:xfrm>
          <a:prstGeom prst="snip2DiagRect">
            <a:avLst/>
          </a:prstGeom>
          <a:solidFill>
            <a:srgbClr val="C020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10" err="1">
                <a:solidFill>
                  <a:schemeClr val="bg1"/>
                </a:solidFill>
                <a:latin typeface="Lato" panose="020F0502020204030203" pitchFamily="34" charset="0"/>
                <a:ea typeface="Lato" panose="020F0502020204030203" pitchFamily="34" charset="0"/>
                <a:cs typeface="Lato" panose="020F0502020204030203" pitchFamily="34" charset="0"/>
              </a:rPr>
              <a:t>XGBoost</a:t>
            </a:r>
            <a:r>
              <a:rPr lang="en-US" sz="1710">
                <a:solidFill>
                  <a:schemeClr val="bg1"/>
                </a:solidFill>
                <a:latin typeface="Lato" panose="020F0502020204030203" pitchFamily="34" charset="0"/>
                <a:ea typeface="Lato" panose="020F0502020204030203" pitchFamily="34" charset="0"/>
                <a:cs typeface="Lato" panose="020F0502020204030203" pitchFamily="34" charset="0"/>
              </a:rPr>
              <a:t> (XGB)</a:t>
            </a:r>
          </a:p>
        </p:txBody>
      </p:sp>
      <p:cxnSp>
        <p:nvCxnSpPr>
          <p:cNvPr id="26" name="Straight Arrow Connector 25">
            <a:extLst>
              <a:ext uri="{FF2B5EF4-FFF2-40B4-BE49-F238E27FC236}">
                <a16:creationId xmlns:a16="http://schemas.microsoft.com/office/drawing/2014/main" id="{7D939C81-BD0E-856F-4F56-6303E64C08A3}"/>
              </a:ext>
            </a:extLst>
          </p:cNvPr>
          <p:cNvCxnSpPr>
            <a:stCxn id="5" idx="3"/>
            <a:endCxn id="6" idx="1"/>
          </p:cNvCxnSpPr>
          <p:nvPr/>
        </p:nvCxnSpPr>
        <p:spPr>
          <a:xfrm flipH="1" flipV="1">
            <a:off x="4542588" y="3121235"/>
            <a:ext cx="1941951" cy="4099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161E1808-CB52-FEB2-F521-C64676D034CF}"/>
              </a:ext>
            </a:extLst>
          </p:cNvPr>
          <p:cNvCxnSpPr>
            <a:stCxn id="5" idx="3"/>
            <a:endCxn id="7" idx="1"/>
          </p:cNvCxnSpPr>
          <p:nvPr/>
        </p:nvCxnSpPr>
        <p:spPr>
          <a:xfrm flipV="1">
            <a:off x="6484539" y="3143518"/>
            <a:ext cx="1912603" cy="3876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389A749A-4D97-C686-6C5E-7EC3FFFA4D4E}"/>
              </a:ext>
            </a:extLst>
          </p:cNvPr>
          <p:cNvCxnSpPr>
            <a:stCxn id="5" idx="2"/>
            <a:endCxn id="9" idx="0"/>
          </p:cNvCxnSpPr>
          <p:nvPr/>
        </p:nvCxnSpPr>
        <p:spPr>
          <a:xfrm flipH="1">
            <a:off x="4338473" y="4158476"/>
            <a:ext cx="913143" cy="306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2A754C53-1395-D391-3524-37D95A764202}"/>
              </a:ext>
            </a:extLst>
          </p:cNvPr>
          <p:cNvCxnSpPr>
            <a:endCxn id="15" idx="3"/>
          </p:cNvCxnSpPr>
          <p:nvPr/>
        </p:nvCxnSpPr>
        <p:spPr>
          <a:xfrm>
            <a:off x="6605081" y="4785740"/>
            <a:ext cx="103011" cy="528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37D7A58B-A2FD-3CB7-8972-62C615506BDC}"/>
              </a:ext>
            </a:extLst>
          </p:cNvPr>
          <p:cNvCxnSpPr>
            <a:stCxn id="5" idx="0"/>
            <a:endCxn id="24" idx="2"/>
          </p:cNvCxnSpPr>
          <p:nvPr/>
        </p:nvCxnSpPr>
        <p:spPr>
          <a:xfrm>
            <a:off x="7717461" y="4158476"/>
            <a:ext cx="913144" cy="5668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30200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564E-07A4-7C7D-75E6-3EF437576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F3B6C9-EFD8-4EC5-100B-4F7C6E3953FC}"/>
              </a:ext>
            </a:extLst>
          </p:cNvPr>
          <p:cNvSpPr>
            <a:spLocks noGrp="1"/>
          </p:cNvSpPr>
          <p:nvPr>
            <p:ph type="title"/>
          </p:nvPr>
        </p:nvSpPr>
        <p:spPr/>
        <p:txBody>
          <a:bodyPr/>
          <a:lstStyle/>
          <a:p>
            <a:r>
              <a:rPr lang="en-US" err="1">
                <a:latin typeface="Montserrat" pitchFamily="2" charset="0"/>
              </a:rPr>
              <a:t>XGBoost</a:t>
            </a:r>
            <a:endParaRPr lang="en-US">
              <a:latin typeface="Montserrat" pitchFamily="2" charset="0"/>
            </a:endParaRPr>
          </a:p>
        </p:txBody>
      </p:sp>
      <p:sp>
        <p:nvSpPr>
          <p:cNvPr id="4" name="Slide Number Placeholder 3">
            <a:extLst>
              <a:ext uri="{FF2B5EF4-FFF2-40B4-BE49-F238E27FC236}">
                <a16:creationId xmlns:a16="http://schemas.microsoft.com/office/drawing/2014/main" id="{D66FC862-E8FD-7972-6314-1E4095FAB77D}"/>
              </a:ext>
            </a:extLst>
          </p:cNvPr>
          <p:cNvSpPr>
            <a:spLocks noGrp="1"/>
          </p:cNvSpPr>
          <p:nvPr>
            <p:ph type="sldNum" sz="quarter" idx="12"/>
          </p:nvPr>
        </p:nvSpPr>
        <p:spPr/>
        <p:txBody>
          <a:bodyPr/>
          <a:lstStyle/>
          <a:p>
            <a:fld id="{9EA0BE3B-158A-4EDF-80DC-E394A0D1600F}" type="slidenum">
              <a:rPr lang="en-US" smtClean="0">
                <a:latin typeface="Montserrat" pitchFamily="2" charset="0"/>
              </a:rPr>
              <a:pPr/>
              <a:t>50</a:t>
            </a:fld>
            <a:endParaRPr lang="en-US">
              <a:latin typeface="Montserrat" pitchFamily="2" charset="0"/>
            </a:endParaRPr>
          </a:p>
        </p:txBody>
      </p:sp>
      <p:sp>
        <p:nvSpPr>
          <p:cNvPr id="5" name="TextBox 4">
            <a:extLst>
              <a:ext uri="{FF2B5EF4-FFF2-40B4-BE49-F238E27FC236}">
                <a16:creationId xmlns:a16="http://schemas.microsoft.com/office/drawing/2014/main" id="{56C3878F-62D7-B740-82E7-DB067B4C0C5E}"/>
              </a:ext>
            </a:extLst>
          </p:cNvPr>
          <p:cNvSpPr txBox="1"/>
          <p:nvPr/>
        </p:nvSpPr>
        <p:spPr>
          <a:xfrm>
            <a:off x="202549" y="1043186"/>
            <a:ext cx="2637928" cy="461665"/>
          </a:xfrm>
          <a:prstGeom prst="rect">
            <a:avLst/>
          </a:prstGeom>
          <a:noFill/>
        </p:spPr>
        <p:txBody>
          <a:bodyPr wrap="square" rtlCol="0">
            <a:spAutoFit/>
          </a:bodyPr>
          <a:lstStyle/>
          <a:p>
            <a:r>
              <a:rPr lang="en-US" sz="2400" b="1" u="sng">
                <a:latin typeface="Montserrat" pitchFamily="2" charset="0"/>
                <a:cs typeface="Arial" panose="020B0604020202020204" pitchFamily="34" charset="0"/>
              </a:rPr>
              <a:t>Result:</a:t>
            </a:r>
            <a:endParaRPr lang="en-VN" sz="2400" b="1" u="sng">
              <a:latin typeface="Montserrat" pitchFamily="2" charset="0"/>
              <a:cs typeface="Arial" panose="020B0604020202020204" pitchFamily="34" charset="0"/>
            </a:endParaRPr>
          </a:p>
        </p:txBody>
      </p:sp>
      <p:pic>
        <p:nvPicPr>
          <p:cNvPr id="9" name="Picture 8">
            <a:extLst>
              <a:ext uri="{FF2B5EF4-FFF2-40B4-BE49-F238E27FC236}">
                <a16:creationId xmlns:a16="http://schemas.microsoft.com/office/drawing/2014/main" id="{8CB01CD8-468D-3717-04B8-B64C23497D13}"/>
              </a:ext>
            </a:extLst>
          </p:cNvPr>
          <p:cNvPicPr>
            <a:picLocks noChangeAspect="1"/>
          </p:cNvPicPr>
          <p:nvPr/>
        </p:nvPicPr>
        <p:blipFill>
          <a:blip r:embed="rId2"/>
          <a:stretch>
            <a:fillRect/>
          </a:stretch>
        </p:blipFill>
        <p:spPr>
          <a:xfrm>
            <a:off x="2108744" y="1504851"/>
            <a:ext cx="7974511" cy="4021334"/>
          </a:xfrm>
          <a:prstGeom prst="rect">
            <a:avLst/>
          </a:prstGeom>
        </p:spPr>
      </p:pic>
    </p:spTree>
    <p:extLst>
      <p:ext uri="{BB962C8B-B14F-4D97-AF65-F5344CB8AC3E}">
        <p14:creationId xmlns:p14="http://schemas.microsoft.com/office/powerpoint/2010/main" val="2456140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90233-6A2D-8899-2288-0230B1D4D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6E08C-FDFE-317B-BBC5-BF1A1FD9D2B5}"/>
              </a:ext>
            </a:extLst>
          </p:cNvPr>
          <p:cNvSpPr>
            <a:spLocks noGrp="1"/>
          </p:cNvSpPr>
          <p:nvPr>
            <p:ph type="title"/>
          </p:nvPr>
        </p:nvSpPr>
        <p:spPr>
          <a:xfrm>
            <a:off x="3788898" y="2928774"/>
            <a:ext cx="4614203" cy="1351397"/>
          </a:xfrm>
        </p:spPr>
        <p:txBody>
          <a:bodyPr/>
          <a:lstStyle/>
          <a:p>
            <a:r>
              <a:rPr lang="en-US">
                <a:latin typeface="Montserrat" pitchFamily="2" charset="0"/>
              </a:rPr>
              <a:t>Conclusion</a:t>
            </a:r>
          </a:p>
        </p:txBody>
      </p:sp>
    </p:spTree>
    <p:extLst>
      <p:ext uri="{BB962C8B-B14F-4D97-AF65-F5344CB8AC3E}">
        <p14:creationId xmlns:p14="http://schemas.microsoft.com/office/powerpoint/2010/main" val="3141619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81389-8092-6FD1-979F-188796194F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6C40B-11F5-7A28-A79E-D0C829C73F66}"/>
              </a:ext>
            </a:extLst>
          </p:cNvPr>
          <p:cNvSpPr>
            <a:spLocks noGrp="1"/>
          </p:cNvSpPr>
          <p:nvPr>
            <p:ph type="title"/>
          </p:nvPr>
        </p:nvSpPr>
        <p:spPr/>
        <p:txBody>
          <a:bodyPr lIns="91440" tIns="45720" rIns="91440" bIns="45720" anchor="t"/>
          <a:lstStyle/>
          <a:p>
            <a:pPr marL="514350" indent="-514350">
              <a:buAutoNum type="arabicPeriod"/>
            </a:pPr>
            <a:r>
              <a:rPr lang="en-US">
                <a:latin typeface="Montserrat"/>
                <a:ea typeface="Lato"/>
                <a:cs typeface="Lato"/>
              </a:rPr>
              <a:t>Classification </a:t>
            </a:r>
            <a:endParaRPr lang="en-US" sz="2000">
              <a:latin typeface="Montserrat"/>
              <a:ea typeface="Lato"/>
              <a:cs typeface="Lato"/>
            </a:endParaRPr>
          </a:p>
        </p:txBody>
      </p:sp>
      <p:sp>
        <p:nvSpPr>
          <p:cNvPr id="4" name="Slide Number Placeholder 3">
            <a:extLst>
              <a:ext uri="{FF2B5EF4-FFF2-40B4-BE49-F238E27FC236}">
                <a16:creationId xmlns:a16="http://schemas.microsoft.com/office/drawing/2014/main" id="{7C33457C-8994-1DD2-C918-E36D9119466D}"/>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52</a:t>
            </a:fld>
            <a:endParaRPr lang="en-US" sz="2000">
              <a:latin typeface="Montserrat"/>
              <a:ea typeface="Lato"/>
              <a:cs typeface="Lato"/>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6CABA1-14EC-7F21-F3AC-47BB8A2AA402}"/>
                  </a:ext>
                </a:extLst>
              </p:cNvPr>
              <p:cNvSpPr txBox="1"/>
              <p:nvPr/>
            </p:nvSpPr>
            <p:spPr>
              <a:xfrm>
                <a:off x="435328" y="7026459"/>
                <a:ext cx="11853264" cy="461024"/>
              </a:xfrm>
              <a:prstGeom prst="rect">
                <a:avLst/>
              </a:prstGeom>
              <a:noFill/>
            </p:spPr>
            <p:txBody>
              <a:bodyPr wrap="square" lIns="91440" tIns="45720" rIns="91440" bIns="45720" rtlCol="0" anchor="t">
                <a:spAutoFit/>
              </a:bodyPr>
              <a:lstStyle/>
              <a:p>
                <a:pPr>
                  <a:lnSpc>
                    <a:spcPct val="150000"/>
                  </a:lnSpc>
                </a:pPr>
                <a:r>
                  <a:rPr lang="en-US">
                    <a:solidFill>
                      <a:srgbClr val="000000"/>
                    </a:solidFill>
                    <a:latin typeface="Montserrat"/>
                    <a:ea typeface="Lato"/>
                    <a:cs typeface="Lato"/>
                  </a:rPr>
                  <a:t>Use Grid Search to optimize 2 parameters </a:t>
                </a:r>
                <a14:m>
                  <m:oMath xmlns:m="http://schemas.openxmlformats.org/officeDocument/2006/math">
                    <m:r>
                      <a:rPr lang="en-US" b="0" i="1" smtClean="0">
                        <a:solidFill>
                          <a:srgbClr val="000000"/>
                        </a:solidFill>
                        <a:latin typeface="Cambria Math" panose="02040503050406030204" pitchFamily="18" charset="0"/>
                        <a:ea typeface="Lato"/>
                        <a:cs typeface="Lato"/>
                      </a:rPr>
                      <m:t>𝑠𝑒𝑞</m:t>
                    </m:r>
                    <m:r>
                      <m:rPr>
                        <m:lit/>
                      </m:rPr>
                      <a:rPr lang="en-US" b="0" i="1" smtClean="0">
                        <a:solidFill>
                          <a:srgbClr val="000000"/>
                        </a:solidFill>
                        <a:latin typeface="Cambria Math" panose="02040503050406030204" pitchFamily="18" charset="0"/>
                        <a:ea typeface="Lato"/>
                        <a:cs typeface="Lato"/>
                      </a:rPr>
                      <m:t>_</m:t>
                    </m:r>
                    <m:r>
                      <a:rPr lang="en-US" b="0" i="1" smtClean="0">
                        <a:solidFill>
                          <a:srgbClr val="000000"/>
                        </a:solidFill>
                        <a:latin typeface="Cambria Math" panose="02040503050406030204" pitchFamily="18" charset="0"/>
                        <a:ea typeface="Lato"/>
                        <a:cs typeface="Lato"/>
                      </a:rPr>
                      <m:t>𝑙𝑒𝑛</m:t>
                    </m:r>
                    <m:r>
                      <a:rPr lang="en-US" b="0" i="1" smtClean="0">
                        <a:solidFill>
                          <a:srgbClr val="000000"/>
                        </a:solidFill>
                        <a:latin typeface="Cambria Math" panose="02040503050406030204" pitchFamily="18" charset="0"/>
                        <a:ea typeface="Lato"/>
                        <a:cs typeface="Lato"/>
                      </a:rPr>
                      <m:t> </m:t>
                    </m:r>
                  </m:oMath>
                </a14:m>
                <a:r>
                  <a:rPr lang="en-US">
                    <a:solidFill>
                      <a:srgbClr val="000000"/>
                    </a:solidFill>
                    <a:latin typeface="Montserrat"/>
                    <a:ea typeface="Lato"/>
                    <a:cs typeface="Lato"/>
                  </a:rPr>
                  <a:t>and </a:t>
                </a:r>
                <a14:m>
                  <m:oMath xmlns:m="http://schemas.openxmlformats.org/officeDocument/2006/math">
                    <m:r>
                      <a:rPr lang="en-US" b="0" i="1" smtClean="0">
                        <a:solidFill>
                          <a:srgbClr val="000000"/>
                        </a:solidFill>
                        <a:latin typeface="Cambria Math" panose="02040503050406030204" pitchFamily="18" charset="0"/>
                        <a:ea typeface="Lato"/>
                        <a:cs typeface="Lato"/>
                      </a:rPr>
                      <m:t>𝑘</m:t>
                    </m:r>
                  </m:oMath>
                </a14:m>
                <a:r>
                  <a:rPr lang="en-US">
                    <a:solidFill>
                      <a:srgbClr val="000000"/>
                    </a:solidFill>
                    <a:latin typeface="Montserrat"/>
                    <a:ea typeface="Lato"/>
                    <a:cs typeface="Lato"/>
                  </a:rPr>
                  <a:t>.  </a:t>
                </a:r>
              </a:p>
            </p:txBody>
          </p:sp>
        </mc:Choice>
        <mc:Fallback xmlns="">
          <p:sp>
            <p:nvSpPr>
              <p:cNvPr id="15" name="TextBox 14">
                <a:extLst>
                  <a:ext uri="{FF2B5EF4-FFF2-40B4-BE49-F238E27FC236}">
                    <a16:creationId xmlns:a16="http://schemas.microsoft.com/office/drawing/2014/main" id="{506CABA1-14EC-7F21-F3AC-47BB8A2AA402}"/>
                  </a:ext>
                </a:extLst>
              </p:cNvPr>
              <p:cNvSpPr txBox="1">
                <a:spLocks noRot="1" noChangeAspect="1" noMove="1" noResize="1" noEditPoints="1" noAdjustHandles="1" noChangeArrowheads="1" noChangeShapeType="1" noTextEdit="1"/>
              </p:cNvSpPr>
              <p:nvPr/>
            </p:nvSpPr>
            <p:spPr>
              <a:xfrm>
                <a:off x="435328" y="7026459"/>
                <a:ext cx="11853264" cy="461024"/>
              </a:xfrm>
              <a:prstGeom prst="rect">
                <a:avLst/>
              </a:prstGeom>
              <a:blipFill>
                <a:blip r:embed="rId3"/>
                <a:stretch>
                  <a:fillRect l="-411" b="-22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44658B1-B2D2-1EAC-A63C-60C6A630E32A}"/>
              </a:ext>
            </a:extLst>
          </p:cNvPr>
          <p:cNvSpPr txBox="1"/>
          <p:nvPr/>
        </p:nvSpPr>
        <p:spPr>
          <a:xfrm>
            <a:off x="432996" y="556714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5" name="Table 4">
            <a:extLst>
              <a:ext uri="{FF2B5EF4-FFF2-40B4-BE49-F238E27FC236}">
                <a16:creationId xmlns:a16="http://schemas.microsoft.com/office/drawing/2014/main" id="{7A13AC12-0B00-386C-01FE-1BBC81662768}"/>
              </a:ext>
            </a:extLst>
          </p:cNvPr>
          <p:cNvGraphicFramePr>
            <a:graphicFrameLocks noGrp="1"/>
          </p:cNvGraphicFramePr>
          <p:nvPr>
            <p:extLst>
              <p:ext uri="{D42A27DB-BD31-4B8C-83A1-F6EECF244321}">
                <p14:modId xmlns:p14="http://schemas.microsoft.com/office/powerpoint/2010/main" val="2843088293"/>
              </p:ext>
            </p:extLst>
          </p:nvPr>
        </p:nvGraphicFramePr>
        <p:xfrm>
          <a:off x="1695718" y="2382590"/>
          <a:ext cx="9094172" cy="2570046"/>
        </p:xfrm>
        <a:graphic>
          <a:graphicData uri="http://schemas.openxmlformats.org/drawingml/2006/table">
            <a:tbl>
              <a:tblPr firstRow="1" bandRow="1">
                <a:tableStyleId>{5C22544A-7EE6-4342-B048-85BDC9FD1C3A}</a:tableStyleId>
              </a:tblPr>
              <a:tblGrid>
                <a:gridCol w="2273543">
                  <a:extLst>
                    <a:ext uri="{9D8B030D-6E8A-4147-A177-3AD203B41FA5}">
                      <a16:colId xmlns:a16="http://schemas.microsoft.com/office/drawing/2014/main" val="1965186373"/>
                    </a:ext>
                  </a:extLst>
                </a:gridCol>
                <a:gridCol w="2273543">
                  <a:extLst>
                    <a:ext uri="{9D8B030D-6E8A-4147-A177-3AD203B41FA5}">
                      <a16:colId xmlns:a16="http://schemas.microsoft.com/office/drawing/2014/main" val="2027945725"/>
                    </a:ext>
                  </a:extLst>
                </a:gridCol>
                <a:gridCol w="2273543">
                  <a:extLst>
                    <a:ext uri="{9D8B030D-6E8A-4147-A177-3AD203B41FA5}">
                      <a16:colId xmlns:a16="http://schemas.microsoft.com/office/drawing/2014/main" val="664623452"/>
                    </a:ext>
                  </a:extLst>
                </a:gridCol>
                <a:gridCol w="2273543">
                  <a:extLst>
                    <a:ext uri="{9D8B030D-6E8A-4147-A177-3AD203B41FA5}">
                      <a16:colId xmlns:a16="http://schemas.microsoft.com/office/drawing/2014/main" val="3293595600"/>
                    </a:ext>
                  </a:extLst>
                </a:gridCol>
              </a:tblGrid>
              <a:tr h="499218">
                <a:tc>
                  <a:txBody>
                    <a:bodyPr/>
                    <a:lstStyle/>
                    <a:p>
                      <a:pPr algn="ctr"/>
                      <a:endParaRPr lang="en-US">
                        <a:latin typeface="Montserrat"/>
                      </a:endParaRPr>
                    </a:p>
                  </a:txBody>
                  <a:tcPr anchor="ctr"/>
                </a:tc>
                <a:tc>
                  <a:txBody>
                    <a:bodyPr/>
                    <a:lstStyle/>
                    <a:p>
                      <a:pPr algn="ctr"/>
                      <a:r>
                        <a:rPr lang="en-US">
                          <a:latin typeface="Montserrat"/>
                        </a:rPr>
                        <a:t>Accuracy</a:t>
                      </a:r>
                    </a:p>
                  </a:txBody>
                  <a:tcPr anchor="ctr"/>
                </a:tc>
                <a:tc>
                  <a:txBody>
                    <a:bodyPr/>
                    <a:lstStyle/>
                    <a:p>
                      <a:pPr algn="ctr"/>
                      <a:r>
                        <a:rPr lang="en-US">
                          <a:latin typeface="Montserrat"/>
                        </a:rPr>
                        <a:t>Precision</a:t>
                      </a:r>
                    </a:p>
                  </a:txBody>
                  <a:tcPr anchor="ctr"/>
                </a:tc>
                <a:tc>
                  <a:txBody>
                    <a:bodyPr/>
                    <a:lstStyle/>
                    <a:p>
                      <a:pPr algn="ctr"/>
                      <a:r>
                        <a:rPr lang="en-US">
                          <a:latin typeface="Montserrat"/>
                        </a:rPr>
                        <a:t>Recall</a:t>
                      </a:r>
                    </a:p>
                  </a:txBody>
                  <a:tcPr anchor="ctr"/>
                </a:tc>
                <a:extLst>
                  <a:ext uri="{0D108BD9-81ED-4DB2-BD59-A6C34878D82A}">
                    <a16:rowId xmlns:a16="http://schemas.microsoft.com/office/drawing/2014/main" val="2644009904"/>
                  </a:ext>
                </a:extLst>
              </a:tr>
              <a:tr h="517707">
                <a:tc>
                  <a:txBody>
                    <a:bodyPr/>
                    <a:lstStyle/>
                    <a:p>
                      <a:pPr algn="ctr"/>
                      <a:r>
                        <a:rPr lang="en-US" b="1">
                          <a:latin typeface="Montserrat"/>
                        </a:rPr>
                        <a:t>5%</a:t>
                      </a:r>
                    </a:p>
                  </a:txBody>
                  <a:tcPr anchor="ctr"/>
                </a:tc>
                <a:tc>
                  <a:txBody>
                    <a:bodyPr/>
                    <a:lstStyle/>
                    <a:p>
                      <a:pPr algn="ctr"/>
                      <a:r>
                        <a:rPr lang="en-US">
                          <a:latin typeface="Montserrat"/>
                        </a:rPr>
                        <a:t>0.79</a:t>
                      </a:r>
                    </a:p>
                  </a:txBody>
                  <a:tcPr anchor="ctr"/>
                </a:tc>
                <a:tc>
                  <a:txBody>
                    <a:bodyPr/>
                    <a:lstStyle/>
                    <a:p>
                      <a:pPr algn="ctr"/>
                      <a:r>
                        <a:rPr lang="en-US">
                          <a:latin typeface="Montserrat"/>
                        </a:rPr>
                        <a:t>0.80</a:t>
                      </a:r>
                    </a:p>
                  </a:txBody>
                  <a:tcPr anchor="ctr"/>
                </a:tc>
                <a:tc>
                  <a:txBody>
                    <a:bodyPr/>
                    <a:lstStyle/>
                    <a:p>
                      <a:pPr algn="ctr"/>
                      <a:r>
                        <a:rPr lang="en-US">
                          <a:latin typeface="Montserrat"/>
                        </a:rPr>
                        <a:t>0.66</a:t>
                      </a:r>
                    </a:p>
                  </a:txBody>
                  <a:tcPr anchor="ctr"/>
                </a:tc>
                <a:extLst>
                  <a:ext uri="{0D108BD9-81ED-4DB2-BD59-A6C34878D82A}">
                    <a16:rowId xmlns:a16="http://schemas.microsoft.com/office/drawing/2014/main" val="3738589655"/>
                  </a:ext>
                </a:extLst>
              </a:tr>
              <a:tr h="517707">
                <a:tc>
                  <a:txBody>
                    <a:bodyPr/>
                    <a:lstStyle/>
                    <a:p>
                      <a:pPr algn="ctr"/>
                      <a:r>
                        <a:rPr lang="en-US" b="1">
                          <a:latin typeface="Montserrat"/>
                        </a:rPr>
                        <a:t>10%</a:t>
                      </a:r>
                    </a:p>
                  </a:txBody>
                  <a:tcPr anchor="ctr"/>
                </a:tc>
                <a:tc>
                  <a:txBody>
                    <a:bodyPr/>
                    <a:lstStyle/>
                    <a:p>
                      <a:pPr algn="ctr"/>
                      <a:r>
                        <a:rPr lang="en-US">
                          <a:latin typeface="Montserrat"/>
                        </a:rPr>
                        <a:t>0.74</a:t>
                      </a:r>
                    </a:p>
                  </a:txBody>
                  <a:tcPr anchor="ctr"/>
                </a:tc>
                <a:tc>
                  <a:txBody>
                    <a:bodyPr/>
                    <a:lstStyle/>
                    <a:p>
                      <a:pPr algn="ctr"/>
                      <a:r>
                        <a:rPr lang="en-US">
                          <a:latin typeface="Montserrat"/>
                        </a:rPr>
                        <a:t>0.75</a:t>
                      </a:r>
                    </a:p>
                  </a:txBody>
                  <a:tcPr anchor="ctr"/>
                </a:tc>
                <a:tc>
                  <a:txBody>
                    <a:bodyPr/>
                    <a:lstStyle/>
                    <a:p>
                      <a:pPr algn="ctr"/>
                      <a:r>
                        <a:rPr lang="en-US">
                          <a:latin typeface="Montserrat"/>
                        </a:rPr>
                        <a:t>0.69</a:t>
                      </a:r>
                    </a:p>
                  </a:txBody>
                  <a:tcPr anchor="ctr"/>
                </a:tc>
                <a:extLst>
                  <a:ext uri="{0D108BD9-81ED-4DB2-BD59-A6C34878D82A}">
                    <a16:rowId xmlns:a16="http://schemas.microsoft.com/office/drawing/2014/main" val="1189817436"/>
                  </a:ext>
                </a:extLst>
              </a:tr>
              <a:tr h="517707">
                <a:tc>
                  <a:txBody>
                    <a:bodyPr/>
                    <a:lstStyle/>
                    <a:p>
                      <a:pPr algn="ctr"/>
                      <a:r>
                        <a:rPr lang="en-US" b="1">
                          <a:latin typeface="Montserrat"/>
                        </a:rPr>
                        <a:t>25%</a:t>
                      </a:r>
                    </a:p>
                  </a:txBody>
                  <a:tcPr anchor="ctr"/>
                </a:tc>
                <a:tc>
                  <a:txBody>
                    <a:bodyPr/>
                    <a:lstStyle/>
                    <a:p>
                      <a:pPr algn="ctr"/>
                      <a:r>
                        <a:rPr lang="en-US">
                          <a:latin typeface="Montserrat"/>
                        </a:rPr>
                        <a:t>0.76</a:t>
                      </a:r>
                    </a:p>
                  </a:txBody>
                  <a:tcPr anchor="ctr"/>
                </a:tc>
                <a:tc>
                  <a:txBody>
                    <a:bodyPr/>
                    <a:lstStyle/>
                    <a:p>
                      <a:pPr algn="ctr"/>
                      <a:r>
                        <a:rPr lang="en-US">
                          <a:latin typeface="Montserrat"/>
                        </a:rPr>
                        <a:t>0.73</a:t>
                      </a:r>
                    </a:p>
                  </a:txBody>
                  <a:tcPr anchor="ctr"/>
                </a:tc>
                <a:tc>
                  <a:txBody>
                    <a:bodyPr/>
                    <a:lstStyle/>
                    <a:p>
                      <a:pPr algn="ctr"/>
                      <a:r>
                        <a:rPr lang="en-US">
                          <a:latin typeface="Montserrat"/>
                        </a:rPr>
                        <a:t>0.71</a:t>
                      </a:r>
                    </a:p>
                  </a:txBody>
                  <a:tcPr anchor="ctr"/>
                </a:tc>
                <a:extLst>
                  <a:ext uri="{0D108BD9-81ED-4DB2-BD59-A6C34878D82A}">
                    <a16:rowId xmlns:a16="http://schemas.microsoft.com/office/drawing/2014/main" val="2527139588"/>
                  </a:ext>
                </a:extLst>
              </a:tr>
              <a:tr h="517707">
                <a:tc>
                  <a:txBody>
                    <a:bodyPr/>
                    <a:lstStyle/>
                    <a:p>
                      <a:pPr algn="ctr"/>
                      <a:r>
                        <a:rPr lang="en-US" b="1">
                          <a:latin typeface="Montserrat"/>
                        </a:rPr>
                        <a:t>100%</a:t>
                      </a:r>
                    </a:p>
                  </a:txBody>
                  <a:tcPr anchor="ctr"/>
                </a:tc>
                <a:tc>
                  <a:txBody>
                    <a:bodyPr/>
                    <a:lstStyle/>
                    <a:p>
                      <a:pPr algn="ctr"/>
                      <a:r>
                        <a:rPr lang="en-US">
                          <a:latin typeface="Montserrat"/>
                        </a:rPr>
                        <a:t>0.75</a:t>
                      </a:r>
                    </a:p>
                  </a:txBody>
                  <a:tcPr anchor="ctr"/>
                </a:tc>
                <a:tc>
                  <a:txBody>
                    <a:bodyPr/>
                    <a:lstStyle/>
                    <a:p>
                      <a:pPr algn="ctr"/>
                      <a:r>
                        <a:rPr lang="en-US">
                          <a:latin typeface="Montserrat"/>
                        </a:rPr>
                        <a:t>0.69</a:t>
                      </a:r>
                    </a:p>
                  </a:txBody>
                  <a:tcPr anchor="ctr"/>
                </a:tc>
                <a:tc>
                  <a:txBody>
                    <a:bodyPr/>
                    <a:lstStyle/>
                    <a:p>
                      <a:pPr algn="ctr"/>
                      <a:r>
                        <a:rPr lang="en-US">
                          <a:latin typeface="Montserrat"/>
                        </a:rPr>
                        <a:t>0.73</a:t>
                      </a:r>
                    </a:p>
                  </a:txBody>
                  <a:tcPr anchor="ctr"/>
                </a:tc>
                <a:extLst>
                  <a:ext uri="{0D108BD9-81ED-4DB2-BD59-A6C34878D82A}">
                    <a16:rowId xmlns:a16="http://schemas.microsoft.com/office/drawing/2014/main" val="800740631"/>
                  </a:ext>
                </a:extLst>
              </a:tr>
            </a:tbl>
          </a:graphicData>
        </a:graphic>
      </p:graphicFrame>
      <p:sp>
        <p:nvSpPr>
          <p:cNvPr id="9" name="TextBox 8">
            <a:extLst>
              <a:ext uri="{FF2B5EF4-FFF2-40B4-BE49-F238E27FC236}">
                <a16:creationId xmlns:a16="http://schemas.microsoft.com/office/drawing/2014/main" id="{852E5D30-E682-B291-9C36-0F0E0EDCFCEA}"/>
              </a:ext>
            </a:extLst>
          </p:cNvPr>
          <p:cNvSpPr txBox="1"/>
          <p:nvPr/>
        </p:nvSpPr>
        <p:spPr>
          <a:xfrm>
            <a:off x="424196" y="1387459"/>
            <a:ext cx="112539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tserrat"/>
                <a:ea typeface="Calibri"/>
                <a:cs typeface="Calibri"/>
              </a:rPr>
              <a:t>From </a:t>
            </a:r>
            <a:r>
              <a:rPr lang="en-US" b="1">
                <a:latin typeface="Montserrat"/>
                <a:ea typeface="Calibri"/>
                <a:cs typeface="Calibri"/>
              </a:rPr>
              <a:t>Grid Search</a:t>
            </a:r>
            <a:r>
              <a:rPr lang="en-US">
                <a:latin typeface="Montserrat"/>
                <a:ea typeface="Calibri"/>
                <a:cs typeface="Calibri"/>
              </a:rPr>
              <a:t>, values of </a:t>
            </a:r>
            <a:r>
              <a:rPr lang="en-US" i="1">
                <a:latin typeface="Montserrat"/>
                <a:ea typeface="Calibri"/>
                <a:cs typeface="Calibri"/>
              </a:rPr>
              <a:t>k</a:t>
            </a:r>
            <a:r>
              <a:rPr lang="en-US">
                <a:latin typeface="Montserrat"/>
                <a:ea typeface="Calibri"/>
                <a:cs typeface="Calibri"/>
              </a:rPr>
              <a:t> and </a:t>
            </a:r>
            <a:r>
              <a:rPr lang="en-US" i="1" err="1">
                <a:latin typeface="Montserrat"/>
                <a:ea typeface="Calibri"/>
                <a:cs typeface="Calibri"/>
              </a:rPr>
              <a:t>seq_len</a:t>
            </a:r>
            <a:r>
              <a:rPr lang="en-US">
                <a:latin typeface="Montserrat"/>
                <a:ea typeface="Calibri"/>
                <a:cs typeface="Calibri"/>
              </a:rPr>
              <a:t> whose performance is the best is: (</a:t>
            </a:r>
            <a:r>
              <a:rPr lang="en-US" i="1">
                <a:latin typeface="Montserrat"/>
                <a:ea typeface="Calibri"/>
                <a:cs typeface="Calibri"/>
              </a:rPr>
              <a:t>k, </a:t>
            </a:r>
            <a:r>
              <a:rPr lang="en-US" i="1" err="1">
                <a:latin typeface="Montserrat"/>
                <a:ea typeface="Calibri"/>
                <a:cs typeface="Calibri"/>
              </a:rPr>
              <a:t>seq_len</a:t>
            </a:r>
            <a:r>
              <a:rPr lang="en-US">
                <a:latin typeface="Montserrat"/>
                <a:ea typeface="Calibri"/>
                <a:cs typeface="Calibri"/>
              </a:rPr>
              <a:t>) = (20, 14)</a:t>
            </a:r>
            <a:endParaRPr lang="en-US">
              <a:latin typeface="Montserrat"/>
            </a:endParaRPr>
          </a:p>
        </p:txBody>
      </p:sp>
    </p:spTree>
    <p:extLst>
      <p:ext uri="{BB962C8B-B14F-4D97-AF65-F5344CB8AC3E}">
        <p14:creationId xmlns:p14="http://schemas.microsoft.com/office/powerpoint/2010/main" val="765444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A8A66-7AFE-B074-5E52-6E00476FF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6644D4-8668-359A-7A0D-9FF9F301E0D8}"/>
              </a:ext>
            </a:extLst>
          </p:cNvPr>
          <p:cNvSpPr>
            <a:spLocks noGrp="1"/>
          </p:cNvSpPr>
          <p:nvPr>
            <p:ph type="title"/>
          </p:nvPr>
        </p:nvSpPr>
        <p:spPr/>
        <p:txBody>
          <a:bodyPr lIns="91440" tIns="45720" rIns="91440" bIns="45720" anchor="t"/>
          <a:lstStyle/>
          <a:p>
            <a:r>
              <a:rPr lang="en-US">
                <a:latin typeface="Montserrat"/>
                <a:ea typeface="Lato"/>
                <a:cs typeface="Lato"/>
              </a:rPr>
              <a:t>2. Regression</a:t>
            </a:r>
            <a:endParaRPr lang="en-US">
              <a:latin typeface="Montserrat" pitchFamily="2" charset="0"/>
            </a:endParaRPr>
          </a:p>
        </p:txBody>
      </p:sp>
      <p:sp>
        <p:nvSpPr>
          <p:cNvPr id="4" name="Slide Number Placeholder 3">
            <a:extLst>
              <a:ext uri="{FF2B5EF4-FFF2-40B4-BE49-F238E27FC236}">
                <a16:creationId xmlns:a16="http://schemas.microsoft.com/office/drawing/2014/main" id="{A02CA6B2-B8F2-0941-93B8-09551E83457B}"/>
              </a:ext>
            </a:extLst>
          </p:cNvPr>
          <p:cNvSpPr>
            <a:spLocks noGrp="1"/>
          </p:cNvSpPr>
          <p:nvPr>
            <p:ph type="sldNum" sz="quarter" idx="12"/>
          </p:nvPr>
        </p:nvSpPr>
        <p:spPr/>
        <p:txBody>
          <a:bodyPr/>
          <a:lstStyle/>
          <a:p>
            <a:fld id="{9EA0BE3B-158A-4EDF-80DC-E394A0D1600F}" type="slidenum">
              <a:rPr lang="en-US" smtClean="0">
                <a:latin typeface="Montserrat" pitchFamily="2" charset="0"/>
              </a:rPr>
              <a:pPr/>
              <a:t>53</a:t>
            </a:fld>
            <a:endParaRPr lang="en-US">
              <a:latin typeface="Montserrat" pitchFamily="2" charset="0"/>
            </a:endParaRPr>
          </a:p>
        </p:txBody>
      </p:sp>
      <p:graphicFrame>
        <p:nvGraphicFramePr>
          <p:cNvPr id="6" name="Table 5">
            <a:extLst>
              <a:ext uri="{FF2B5EF4-FFF2-40B4-BE49-F238E27FC236}">
                <a16:creationId xmlns:a16="http://schemas.microsoft.com/office/drawing/2014/main" id="{FDCEC98F-148F-4B82-7CE1-22E16C4861E1}"/>
              </a:ext>
            </a:extLst>
          </p:cNvPr>
          <p:cNvGraphicFramePr>
            <a:graphicFrameLocks noGrp="1"/>
          </p:cNvGraphicFramePr>
          <p:nvPr>
            <p:extLst>
              <p:ext uri="{D42A27DB-BD31-4B8C-83A1-F6EECF244321}">
                <p14:modId xmlns:p14="http://schemas.microsoft.com/office/powerpoint/2010/main" val="99906691"/>
              </p:ext>
            </p:extLst>
          </p:nvPr>
        </p:nvGraphicFramePr>
        <p:xfrm>
          <a:off x="46908" y="2023353"/>
          <a:ext cx="5877238" cy="3579780"/>
        </p:xfrm>
        <a:graphic>
          <a:graphicData uri="http://schemas.openxmlformats.org/drawingml/2006/table">
            <a:tbl>
              <a:tblPr firstRow="1" bandRow="1">
                <a:tableStyleId>{073A0DAA-6AF3-43AB-8588-CEC1D06C72B9}</a:tableStyleId>
              </a:tblPr>
              <a:tblGrid>
                <a:gridCol w="1110685">
                  <a:extLst>
                    <a:ext uri="{9D8B030D-6E8A-4147-A177-3AD203B41FA5}">
                      <a16:colId xmlns:a16="http://schemas.microsoft.com/office/drawing/2014/main" val="769277912"/>
                    </a:ext>
                  </a:extLst>
                </a:gridCol>
                <a:gridCol w="1857983">
                  <a:extLst>
                    <a:ext uri="{9D8B030D-6E8A-4147-A177-3AD203B41FA5}">
                      <a16:colId xmlns:a16="http://schemas.microsoft.com/office/drawing/2014/main" val="2763533651"/>
                    </a:ext>
                  </a:extLst>
                </a:gridCol>
                <a:gridCol w="1439694">
                  <a:extLst>
                    <a:ext uri="{9D8B030D-6E8A-4147-A177-3AD203B41FA5}">
                      <a16:colId xmlns:a16="http://schemas.microsoft.com/office/drawing/2014/main" val="503951626"/>
                    </a:ext>
                  </a:extLst>
                </a:gridCol>
                <a:gridCol w="1468876">
                  <a:extLst>
                    <a:ext uri="{9D8B030D-6E8A-4147-A177-3AD203B41FA5}">
                      <a16:colId xmlns:a16="http://schemas.microsoft.com/office/drawing/2014/main" val="997197003"/>
                    </a:ext>
                  </a:extLst>
                </a:gridCol>
              </a:tblGrid>
              <a:tr h="715956">
                <a:tc>
                  <a:txBody>
                    <a:bodyPr/>
                    <a:lstStyle/>
                    <a:p>
                      <a:pPr algn="ctr"/>
                      <a:r>
                        <a:rPr lang="en-US" sz="2400"/>
                        <a:t>Model</a:t>
                      </a:r>
                    </a:p>
                  </a:txBody>
                  <a:tcPr/>
                </a:tc>
                <a:tc>
                  <a:txBody>
                    <a:bodyPr/>
                    <a:lstStyle/>
                    <a:p>
                      <a:pPr algn="ctr"/>
                      <a:r>
                        <a:rPr lang="en-US" sz="2400"/>
                        <a:t>MSE</a:t>
                      </a:r>
                    </a:p>
                  </a:txBody>
                  <a:tcPr/>
                </a:tc>
                <a:tc>
                  <a:txBody>
                    <a:bodyPr/>
                    <a:lstStyle/>
                    <a:p>
                      <a:pPr algn="ctr"/>
                      <a:r>
                        <a:rPr lang="en-US" sz="2400"/>
                        <a:t>MAE</a:t>
                      </a:r>
                    </a:p>
                  </a:txBody>
                  <a:tcPr/>
                </a:tc>
                <a:tc>
                  <a:txBody>
                    <a:bodyPr/>
                    <a:lstStyle/>
                    <a:p>
                      <a:pPr algn="ctr"/>
                      <a:r>
                        <a:rPr lang="en-US" sz="2400"/>
                        <a:t>MAPE</a:t>
                      </a:r>
                    </a:p>
                  </a:txBody>
                  <a:tcPr/>
                </a:tc>
                <a:extLst>
                  <a:ext uri="{0D108BD9-81ED-4DB2-BD59-A6C34878D82A}">
                    <a16:rowId xmlns:a16="http://schemas.microsoft.com/office/drawing/2014/main" val="2908747776"/>
                  </a:ext>
                </a:extLst>
              </a:tr>
              <a:tr h="715956">
                <a:tc>
                  <a:txBody>
                    <a:bodyPr/>
                    <a:lstStyle/>
                    <a:p>
                      <a:pPr algn="ctr"/>
                      <a:r>
                        <a:rPr lang="en-US" sz="2400"/>
                        <a:t>RF</a:t>
                      </a:r>
                    </a:p>
                  </a:txBody>
                  <a:tcPr/>
                </a:tc>
                <a:tc>
                  <a:txBody>
                    <a:bodyPr/>
                    <a:lstStyle/>
                    <a:p>
                      <a:pPr algn="ctr"/>
                      <a:r>
                        <a:rPr lang="en-US" sz="2400"/>
                        <a:t>11201.9307</a:t>
                      </a:r>
                    </a:p>
                  </a:txBody>
                  <a:tcPr/>
                </a:tc>
                <a:tc>
                  <a:txBody>
                    <a:bodyPr/>
                    <a:lstStyle/>
                    <a:p>
                      <a:pPr algn="ctr"/>
                      <a:r>
                        <a:rPr lang="en-US" sz="2400"/>
                        <a:t>93.8262</a:t>
                      </a:r>
                    </a:p>
                  </a:txBody>
                  <a:tcPr/>
                </a:tc>
                <a:tc>
                  <a:txBody>
                    <a:bodyPr/>
                    <a:lstStyle/>
                    <a:p>
                      <a:pPr algn="ctr"/>
                      <a:r>
                        <a:rPr lang="en-US" sz="2400"/>
                        <a:t>2.09%</a:t>
                      </a:r>
                    </a:p>
                  </a:txBody>
                  <a:tcPr/>
                </a:tc>
                <a:extLst>
                  <a:ext uri="{0D108BD9-81ED-4DB2-BD59-A6C34878D82A}">
                    <a16:rowId xmlns:a16="http://schemas.microsoft.com/office/drawing/2014/main" val="1219253492"/>
                  </a:ext>
                </a:extLst>
              </a:tr>
              <a:tr h="715956">
                <a:tc>
                  <a:txBody>
                    <a:bodyPr/>
                    <a:lstStyle/>
                    <a:p>
                      <a:pPr algn="ctr"/>
                      <a:r>
                        <a:rPr lang="en-US" sz="2400">
                          <a:solidFill>
                            <a:srgbClr val="FF0000"/>
                          </a:solidFill>
                        </a:rPr>
                        <a:t>XGB</a:t>
                      </a:r>
                    </a:p>
                  </a:txBody>
                  <a:tcPr/>
                </a:tc>
                <a:tc>
                  <a:txBody>
                    <a:bodyPr/>
                    <a:lstStyle/>
                    <a:p>
                      <a:pPr algn="ctr"/>
                      <a:r>
                        <a:rPr lang="en-US" sz="2400">
                          <a:solidFill>
                            <a:srgbClr val="FF0000"/>
                          </a:solidFill>
                        </a:rPr>
                        <a:t>10969.6307</a:t>
                      </a:r>
                    </a:p>
                  </a:txBody>
                  <a:tcPr/>
                </a:tc>
                <a:tc>
                  <a:txBody>
                    <a:bodyPr/>
                    <a:lstStyle/>
                    <a:p>
                      <a:pPr algn="ctr"/>
                      <a:r>
                        <a:rPr lang="en-US" sz="2400">
                          <a:solidFill>
                            <a:srgbClr val="FF0000"/>
                          </a:solidFill>
                        </a:rPr>
                        <a:t>81.9915</a:t>
                      </a:r>
                    </a:p>
                  </a:txBody>
                  <a:tcPr/>
                </a:tc>
                <a:tc>
                  <a:txBody>
                    <a:bodyPr/>
                    <a:lstStyle/>
                    <a:p>
                      <a:pPr algn="ctr"/>
                      <a:r>
                        <a:rPr lang="en-US" sz="2400">
                          <a:solidFill>
                            <a:srgbClr val="FF0000"/>
                          </a:solidFill>
                        </a:rPr>
                        <a:t>1.90%</a:t>
                      </a:r>
                    </a:p>
                  </a:txBody>
                  <a:tcPr/>
                </a:tc>
                <a:extLst>
                  <a:ext uri="{0D108BD9-81ED-4DB2-BD59-A6C34878D82A}">
                    <a16:rowId xmlns:a16="http://schemas.microsoft.com/office/drawing/2014/main" val="659744569"/>
                  </a:ext>
                </a:extLst>
              </a:tr>
              <a:tr h="715956">
                <a:tc>
                  <a:txBody>
                    <a:bodyPr/>
                    <a:lstStyle/>
                    <a:p>
                      <a:pPr algn="ctr"/>
                      <a:r>
                        <a:rPr lang="en-US" sz="2400"/>
                        <a:t>GRU</a:t>
                      </a:r>
                    </a:p>
                  </a:txBody>
                  <a:tcPr/>
                </a:tc>
                <a:tc>
                  <a:txBody>
                    <a:bodyPr/>
                    <a:lstStyle/>
                    <a:p>
                      <a:pPr algn="ctr"/>
                      <a:r>
                        <a:rPr lang="en-US" sz="2400"/>
                        <a:t>12910.0420</a:t>
                      </a:r>
                    </a:p>
                  </a:txBody>
                  <a:tcPr/>
                </a:tc>
                <a:tc>
                  <a:txBody>
                    <a:bodyPr/>
                    <a:lstStyle/>
                    <a:p>
                      <a:pPr algn="ctr"/>
                      <a:r>
                        <a:rPr lang="en-US" sz="2400"/>
                        <a:t> 97.0237</a:t>
                      </a:r>
                    </a:p>
                  </a:txBody>
                  <a:tcPr/>
                </a:tc>
                <a:tc>
                  <a:txBody>
                    <a:bodyPr/>
                    <a:lstStyle/>
                    <a:p>
                      <a:pPr algn="ctr"/>
                      <a:r>
                        <a:rPr lang="en-US" sz="2400"/>
                        <a:t>2.07%</a:t>
                      </a:r>
                    </a:p>
                  </a:txBody>
                  <a:tcPr/>
                </a:tc>
                <a:extLst>
                  <a:ext uri="{0D108BD9-81ED-4DB2-BD59-A6C34878D82A}">
                    <a16:rowId xmlns:a16="http://schemas.microsoft.com/office/drawing/2014/main" val="2361857309"/>
                  </a:ext>
                </a:extLst>
              </a:tr>
              <a:tr h="715956">
                <a:tc>
                  <a:txBody>
                    <a:bodyPr/>
                    <a:lstStyle/>
                    <a:p>
                      <a:pPr algn="ctr"/>
                      <a:r>
                        <a:rPr lang="en-US" sz="2400"/>
                        <a:t>LSTM</a:t>
                      </a:r>
                    </a:p>
                  </a:txBody>
                  <a:tcPr/>
                </a:tc>
                <a:tc>
                  <a:txBody>
                    <a:bodyPr/>
                    <a:lstStyle/>
                    <a:p>
                      <a:pPr algn="ctr"/>
                      <a:r>
                        <a:rPr lang="en-US" sz="2400"/>
                        <a:t>193953.0469</a:t>
                      </a:r>
                    </a:p>
                  </a:txBody>
                  <a:tcPr/>
                </a:tc>
                <a:tc>
                  <a:txBody>
                    <a:bodyPr/>
                    <a:lstStyle/>
                    <a:p>
                      <a:pPr algn="ctr"/>
                      <a:r>
                        <a:rPr lang="en-US" sz="2400"/>
                        <a:t>399.5040</a:t>
                      </a:r>
                    </a:p>
                  </a:txBody>
                  <a:tcPr/>
                </a:tc>
                <a:tc>
                  <a:txBody>
                    <a:bodyPr/>
                    <a:lstStyle/>
                    <a:p>
                      <a:pPr algn="ctr"/>
                      <a:r>
                        <a:rPr lang="en-US" sz="2400"/>
                        <a:t>8.52% </a:t>
                      </a:r>
                    </a:p>
                  </a:txBody>
                  <a:tcPr/>
                </a:tc>
                <a:extLst>
                  <a:ext uri="{0D108BD9-81ED-4DB2-BD59-A6C34878D82A}">
                    <a16:rowId xmlns:a16="http://schemas.microsoft.com/office/drawing/2014/main" val="2014830005"/>
                  </a:ext>
                </a:extLst>
              </a:tr>
            </a:tbl>
          </a:graphicData>
        </a:graphic>
      </p:graphicFrame>
      <p:graphicFrame>
        <p:nvGraphicFramePr>
          <p:cNvPr id="7" name="Table 6">
            <a:extLst>
              <a:ext uri="{FF2B5EF4-FFF2-40B4-BE49-F238E27FC236}">
                <a16:creationId xmlns:a16="http://schemas.microsoft.com/office/drawing/2014/main" id="{D16D31A7-1913-3AAC-86A5-BDFB284C09E6}"/>
              </a:ext>
            </a:extLst>
          </p:cNvPr>
          <p:cNvGraphicFramePr>
            <a:graphicFrameLocks noGrp="1"/>
          </p:cNvGraphicFramePr>
          <p:nvPr>
            <p:extLst>
              <p:ext uri="{D42A27DB-BD31-4B8C-83A1-F6EECF244321}">
                <p14:modId xmlns:p14="http://schemas.microsoft.com/office/powerpoint/2010/main" val="1694367438"/>
              </p:ext>
            </p:extLst>
          </p:nvPr>
        </p:nvGraphicFramePr>
        <p:xfrm>
          <a:off x="6267856" y="2003897"/>
          <a:ext cx="5762016" cy="3579780"/>
        </p:xfrm>
        <a:graphic>
          <a:graphicData uri="http://schemas.openxmlformats.org/drawingml/2006/table">
            <a:tbl>
              <a:tblPr firstRow="1" bandRow="1">
                <a:tableStyleId>{073A0DAA-6AF3-43AB-8588-CEC1D06C72B9}</a:tableStyleId>
              </a:tblPr>
              <a:tblGrid>
                <a:gridCol w="1057072">
                  <a:extLst>
                    <a:ext uri="{9D8B030D-6E8A-4147-A177-3AD203B41FA5}">
                      <a16:colId xmlns:a16="http://schemas.microsoft.com/office/drawing/2014/main" val="769277912"/>
                    </a:ext>
                  </a:extLst>
                </a:gridCol>
                <a:gridCol w="1595336">
                  <a:extLst>
                    <a:ext uri="{9D8B030D-6E8A-4147-A177-3AD203B41FA5}">
                      <a16:colId xmlns:a16="http://schemas.microsoft.com/office/drawing/2014/main" val="2763533651"/>
                    </a:ext>
                  </a:extLst>
                </a:gridCol>
                <a:gridCol w="1507787">
                  <a:extLst>
                    <a:ext uri="{9D8B030D-6E8A-4147-A177-3AD203B41FA5}">
                      <a16:colId xmlns:a16="http://schemas.microsoft.com/office/drawing/2014/main" val="503951626"/>
                    </a:ext>
                  </a:extLst>
                </a:gridCol>
                <a:gridCol w="1601821">
                  <a:extLst>
                    <a:ext uri="{9D8B030D-6E8A-4147-A177-3AD203B41FA5}">
                      <a16:colId xmlns:a16="http://schemas.microsoft.com/office/drawing/2014/main" val="997197003"/>
                    </a:ext>
                  </a:extLst>
                </a:gridCol>
              </a:tblGrid>
              <a:tr h="715956">
                <a:tc>
                  <a:txBody>
                    <a:bodyPr/>
                    <a:lstStyle/>
                    <a:p>
                      <a:pPr algn="ctr"/>
                      <a:r>
                        <a:rPr lang="en-US" sz="2400"/>
                        <a:t>Model</a:t>
                      </a:r>
                    </a:p>
                  </a:txBody>
                  <a:tcPr/>
                </a:tc>
                <a:tc>
                  <a:txBody>
                    <a:bodyPr/>
                    <a:lstStyle/>
                    <a:p>
                      <a:pPr algn="ctr"/>
                      <a:r>
                        <a:rPr lang="en-US" sz="2400"/>
                        <a:t>MSE</a:t>
                      </a:r>
                    </a:p>
                  </a:txBody>
                  <a:tcPr/>
                </a:tc>
                <a:tc>
                  <a:txBody>
                    <a:bodyPr/>
                    <a:lstStyle/>
                    <a:p>
                      <a:pPr algn="ctr"/>
                      <a:r>
                        <a:rPr lang="en-US" sz="2400"/>
                        <a:t>MAE</a:t>
                      </a:r>
                    </a:p>
                  </a:txBody>
                  <a:tcPr/>
                </a:tc>
                <a:tc>
                  <a:txBody>
                    <a:bodyPr/>
                    <a:lstStyle/>
                    <a:p>
                      <a:pPr algn="ctr"/>
                      <a:r>
                        <a:rPr lang="en-US" sz="2400"/>
                        <a:t>MAPE</a:t>
                      </a:r>
                    </a:p>
                  </a:txBody>
                  <a:tcPr/>
                </a:tc>
                <a:extLst>
                  <a:ext uri="{0D108BD9-81ED-4DB2-BD59-A6C34878D82A}">
                    <a16:rowId xmlns:a16="http://schemas.microsoft.com/office/drawing/2014/main" val="2908747776"/>
                  </a:ext>
                </a:extLst>
              </a:tr>
              <a:tr h="715956">
                <a:tc>
                  <a:txBody>
                    <a:bodyPr/>
                    <a:lstStyle/>
                    <a:p>
                      <a:pPr algn="ctr"/>
                      <a:r>
                        <a:rPr lang="en-US" sz="2400"/>
                        <a:t>RF</a:t>
                      </a:r>
                    </a:p>
                  </a:txBody>
                  <a:tcPr/>
                </a:tc>
                <a:tc>
                  <a:txBody>
                    <a:bodyPr/>
                    <a:lstStyle/>
                    <a:p>
                      <a:pPr algn="ctr"/>
                      <a:r>
                        <a:rPr lang="en-US" sz="2400"/>
                        <a:t>30.8750</a:t>
                      </a:r>
                    </a:p>
                  </a:txBody>
                  <a:tcPr/>
                </a:tc>
                <a:tc>
                  <a:txBody>
                    <a:bodyPr/>
                    <a:lstStyle/>
                    <a:p>
                      <a:pPr algn="ctr"/>
                      <a:r>
                        <a:rPr lang="en-US" sz="2400"/>
                        <a:t>3.9518</a:t>
                      </a:r>
                    </a:p>
                  </a:txBody>
                  <a:tcPr/>
                </a:tc>
                <a:tc>
                  <a:txBody>
                    <a:bodyPr/>
                    <a:lstStyle/>
                    <a:p>
                      <a:pPr algn="ctr"/>
                      <a:r>
                        <a:rPr lang="en-US" sz="2400"/>
                        <a:t>2.47%</a:t>
                      </a:r>
                    </a:p>
                  </a:txBody>
                  <a:tcPr/>
                </a:tc>
                <a:extLst>
                  <a:ext uri="{0D108BD9-81ED-4DB2-BD59-A6C34878D82A}">
                    <a16:rowId xmlns:a16="http://schemas.microsoft.com/office/drawing/2014/main" val="1219253492"/>
                  </a:ext>
                </a:extLst>
              </a:tr>
              <a:tr h="715956">
                <a:tc>
                  <a:txBody>
                    <a:bodyPr/>
                    <a:lstStyle/>
                    <a:p>
                      <a:pPr algn="ctr"/>
                      <a:r>
                        <a:rPr lang="en-US" sz="2400">
                          <a:solidFill>
                            <a:srgbClr val="FF0000"/>
                          </a:solidFill>
                        </a:rPr>
                        <a:t>XGB</a:t>
                      </a:r>
                    </a:p>
                  </a:txBody>
                  <a:tcPr/>
                </a:tc>
                <a:tc>
                  <a:txBody>
                    <a:bodyPr/>
                    <a:lstStyle/>
                    <a:p>
                      <a:pPr algn="ctr"/>
                      <a:r>
                        <a:rPr lang="en-US" sz="2400">
                          <a:solidFill>
                            <a:srgbClr val="FF0000"/>
                          </a:solidFill>
                        </a:rPr>
                        <a:t>26.1513</a:t>
                      </a:r>
                    </a:p>
                  </a:txBody>
                  <a:tcPr/>
                </a:tc>
                <a:tc>
                  <a:txBody>
                    <a:bodyPr/>
                    <a:lstStyle/>
                    <a:p>
                      <a:pPr algn="ctr"/>
                      <a:r>
                        <a:rPr lang="en-US" sz="2400">
                          <a:solidFill>
                            <a:srgbClr val="FF0000"/>
                          </a:solidFill>
                        </a:rPr>
                        <a:t>3.7511</a:t>
                      </a:r>
                    </a:p>
                  </a:txBody>
                  <a:tcPr/>
                </a:tc>
                <a:tc>
                  <a:txBody>
                    <a:bodyPr/>
                    <a:lstStyle/>
                    <a:p>
                      <a:pPr algn="ctr"/>
                      <a:r>
                        <a:rPr lang="en-US" sz="2400">
                          <a:solidFill>
                            <a:srgbClr val="FF0000"/>
                          </a:solidFill>
                        </a:rPr>
                        <a:t>2.38%</a:t>
                      </a:r>
                    </a:p>
                  </a:txBody>
                  <a:tcPr/>
                </a:tc>
                <a:extLst>
                  <a:ext uri="{0D108BD9-81ED-4DB2-BD59-A6C34878D82A}">
                    <a16:rowId xmlns:a16="http://schemas.microsoft.com/office/drawing/2014/main" val="659744569"/>
                  </a:ext>
                </a:extLst>
              </a:tr>
              <a:tr h="715956">
                <a:tc>
                  <a:txBody>
                    <a:bodyPr/>
                    <a:lstStyle/>
                    <a:p>
                      <a:pPr algn="ctr"/>
                      <a:r>
                        <a:rPr lang="en-US" sz="2400"/>
                        <a:t>GRU</a:t>
                      </a:r>
                    </a:p>
                  </a:txBody>
                  <a:tcPr/>
                </a:tc>
                <a:tc>
                  <a:txBody>
                    <a:bodyPr/>
                    <a:lstStyle/>
                    <a:p>
                      <a:pPr algn="ctr"/>
                      <a:r>
                        <a:rPr lang="en-US" sz="2400"/>
                        <a:t>760.5258</a:t>
                      </a:r>
                    </a:p>
                  </a:txBody>
                  <a:tcPr/>
                </a:tc>
                <a:tc>
                  <a:txBody>
                    <a:bodyPr/>
                    <a:lstStyle/>
                    <a:p>
                      <a:pPr algn="ctr"/>
                      <a:r>
                        <a:rPr lang="en-US" sz="2400"/>
                        <a:t>18.0670</a:t>
                      </a:r>
                    </a:p>
                  </a:txBody>
                  <a:tcPr/>
                </a:tc>
                <a:tc>
                  <a:txBody>
                    <a:bodyPr/>
                    <a:lstStyle/>
                    <a:p>
                      <a:pPr algn="ctr"/>
                      <a:r>
                        <a:rPr lang="en-US" sz="2400"/>
                        <a:t>9.93%</a:t>
                      </a:r>
                    </a:p>
                  </a:txBody>
                  <a:tcPr/>
                </a:tc>
                <a:extLst>
                  <a:ext uri="{0D108BD9-81ED-4DB2-BD59-A6C34878D82A}">
                    <a16:rowId xmlns:a16="http://schemas.microsoft.com/office/drawing/2014/main" val="2361857309"/>
                  </a:ext>
                </a:extLst>
              </a:tr>
              <a:tr h="715956">
                <a:tc>
                  <a:txBody>
                    <a:bodyPr/>
                    <a:lstStyle/>
                    <a:p>
                      <a:pPr algn="ctr"/>
                      <a:r>
                        <a:rPr lang="en-US" sz="2400"/>
                        <a:t>LSTM</a:t>
                      </a:r>
                    </a:p>
                  </a:txBody>
                  <a:tcPr/>
                </a:tc>
                <a:tc>
                  <a:txBody>
                    <a:bodyPr/>
                    <a:lstStyle/>
                    <a:p>
                      <a:pPr algn="ctr"/>
                      <a:r>
                        <a:rPr lang="en-US" sz="2400"/>
                        <a:t>103.7740</a:t>
                      </a:r>
                    </a:p>
                  </a:txBody>
                  <a:tcPr/>
                </a:tc>
                <a:tc>
                  <a:txBody>
                    <a:bodyPr/>
                    <a:lstStyle/>
                    <a:p>
                      <a:pPr algn="ctr"/>
                      <a:r>
                        <a:rPr lang="en-US" sz="2400"/>
                        <a:t>5.7999</a:t>
                      </a:r>
                    </a:p>
                  </a:txBody>
                  <a:tcPr/>
                </a:tc>
                <a:tc>
                  <a:txBody>
                    <a:bodyPr/>
                    <a:lstStyle/>
                    <a:p>
                      <a:pPr algn="ctr"/>
                      <a:r>
                        <a:rPr lang="en-US" sz="2400"/>
                        <a:t>3.12%</a:t>
                      </a:r>
                    </a:p>
                  </a:txBody>
                  <a:tcPr/>
                </a:tc>
                <a:extLst>
                  <a:ext uri="{0D108BD9-81ED-4DB2-BD59-A6C34878D82A}">
                    <a16:rowId xmlns:a16="http://schemas.microsoft.com/office/drawing/2014/main" val="2014830005"/>
                  </a:ext>
                </a:extLst>
              </a:tr>
            </a:tbl>
          </a:graphicData>
        </a:graphic>
      </p:graphicFrame>
      <p:sp>
        <p:nvSpPr>
          <p:cNvPr id="8" name="TextBox 7">
            <a:extLst>
              <a:ext uri="{FF2B5EF4-FFF2-40B4-BE49-F238E27FC236}">
                <a16:creationId xmlns:a16="http://schemas.microsoft.com/office/drawing/2014/main" id="{E0A96CD5-6089-6027-2A97-3A5F4B4DEF4F}"/>
              </a:ext>
            </a:extLst>
          </p:cNvPr>
          <p:cNvSpPr txBox="1"/>
          <p:nvPr/>
        </p:nvSpPr>
        <p:spPr>
          <a:xfrm>
            <a:off x="2006277" y="1461779"/>
            <a:ext cx="1958500" cy="461665"/>
          </a:xfrm>
          <a:prstGeom prst="rect">
            <a:avLst/>
          </a:prstGeom>
          <a:noFill/>
        </p:spPr>
        <p:txBody>
          <a:bodyPr wrap="square" rtlCol="0">
            <a:spAutoFit/>
          </a:bodyPr>
          <a:lstStyle/>
          <a:p>
            <a:r>
              <a:rPr lang="en-US" sz="2400">
                <a:latin typeface="Montserrat" pitchFamily="2" charset="0"/>
                <a:cs typeface="Arial" panose="020B0604020202020204" pitchFamily="34" charset="0"/>
              </a:rPr>
              <a:t>S&amp;P500</a:t>
            </a:r>
            <a:endParaRPr lang="en-VN" sz="2400">
              <a:latin typeface="Montserrat" pitchFamily="2" charset="0"/>
              <a:cs typeface="Arial" panose="020B0604020202020204" pitchFamily="34" charset="0"/>
            </a:endParaRPr>
          </a:p>
        </p:txBody>
      </p:sp>
      <p:sp>
        <p:nvSpPr>
          <p:cNvPr id="11" name="TextBox 10">
            <a:extLst>
              <a:ext uri="{FF2B5EF4-FFF2-40B4-BE49-F238E27FC236}">
                <a16:creationId xmlns:a16="http://schemas.microsoft.com/office/drawing/2014/main" id="{B22FFF3D-8184-3C85-1650-B9C5654A423E}"/>
              </a:ext>
            </a:extLst>
          </p:cNvPr>
          <p:cNvSpPr txBox="1"/>
          <p:nvPr/>
        </p:nvSpPr>
        <p:spPr>
          <a:xfrm>
            <a:off x="8569611" y="1457839"/>
            <a:ext cx="1958500" cy="461665"/>
          </a:xfrm>
          <a:prstGeom prst="rect">
            <a:avLst/>
          </a:prstGeom>
          <a:noFill/>
        </p:spPr>
        <p:txBody>
          <a:bodyPr wrap="square" rtlCol="0">
            <a:spAutoFit/>
          </a:bodyPr>
          <a:lstStyle/>
          <a:p>
            <a:r>
              <a:rPr lang="en-US" sz="2400">
                <a:latin typeface="Montserrat" pitchFamily="2" charset="0"/>
                <a:cs typeface="Arial" panose="020B0604020202020204" pitchFamily="34" charset="0"/>
              </a:rPr>
              <a:t>IBM</a:t>
            </a:r>
            <a:endParaRPr lang="en-VN" sz="2400">
              <a:latin typeface="Montserrat" pitchFamily="2" charset="0"/>
              <a:cs typeface="Arial" panose="020B0604020202020204" pitchFamily="34" charset="0"/>
            </a:endParaRPr>
          </a:p>
        </p:txBody>
      </p:sp>
    </p:spTree>
    <p:extLst>
      <p:ext uri="{BB962C8B-B14F-4D97-AF65-F5344CB8AC3E}">
        <p14:creationId xmlns:p14="http://schemas.microsoft.com/office/powerpoint/2010/main" val="1531414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C6F00-E72C-95D4-3F3D-540B667B1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0341F4-216E-02C2-23DE-EB93BB745FAA}"/>
              </a:ext>
            </a:extLst>
          </p:cNvPr>
          <p:cNvSpPr>
            <a:spLocks noGrp="1"/>
          </p:cNvSpPr>
          <p:nvPr>
            <p:ph type="title"/>
          </p:nvPr>
        </p:nvSpPr>
        <p:spPr/>
        <p:txBody>
          <a:bodyPr/>
          <a:lstStyle/>
          <a:p>
            <a:r>
              <a:rPr lang="vi-VN" err="1">
                <a:latin typeface="Montserrat" pitchFamily="2" charset="0"/>
              </a:rPr>
              <a:t>Website</a:t>
            </a:r>
            <a:endParaRPr lang="en-US">
              <a:latin typeface="Montserrat" pitchFamily="2" charset="0"/>
            </a:endParaRPr>
          </a:p>
        </p:txBody>
      </p:sp>
    </p:spTree>
    <p:extLst>
      <p:ext uri="{BB962C8B-B14F-4D97-AF65-F5344CB8AC3E}">
        <p14:creationId xmlns:p14="http://schemas.microsoft.com/office/powerpoint/2010/main" val="2245540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51DC-49DB-50A5-5CC2-4C2259CD8A8B}"/>
              </a:ext>
            </a:extLst>
          </p:cNvPr>
          <p:cNvSpPr>
            <a:spLocks noGrp="1"/>
          </p:cNvSpPr>
          <p:nvPr>
            <p:ph type="title"/>
          </p:nvPr>
        </p:nvSpPr>
        <p:spPr/>
        <p:txBody>
          <a:bodyPr/>
          <a:lstStyle/>
          <a:p>
            <a:r>
              <a:rPr lang="en-GB"/>
              <a:t>MLOPS</a:t>
            </a:r>
            <a:r>
              <a:rPr lang="vi-VN"/>
              <a:t> – Data Pipeline</a:t>
            </a:r>
            <a:endParaRPr lang="en-US"/>
          </a:p>
        </p:txBody>
      </p:sp>
      <p:sp>
        <p:nvSpPr>
          <p:cNvPr id="4" name="Slide Number Placeholder 3">
            <a:extLst>
              <a:ext uri="{FF2B5EF4-FFF2-40B4-BE49-F238E27FC236}">
                <a16:creationId xmlns:a16="http://schemas.microsoft.com/office/drawing/2014/main" id="{45DB83D7-523E-A1A0-78A3-CE0A40610635}"/>
              </a:ext>
            </a:extLst>
          </p:cNvPr>
          <p:cNvSpPr>
            <a:spLocks noGrp="1"/>
          </p:cNvSpPr>
          <p:nvPr>
            <p:ph type="sldNum" sz="quarter" idx="12"/>
          </p:nvPr>
        </p:nvSpPr>
        <p:spPr/>
        <p:txBody>
          <a:bodyPr/>
          <a:lstStyle/>
          <a:p>
            <a:fld id="{9EA0BE3B-158A-4EDF-80DC-E394A0D1600F}" type="slidenum">
              <a:rPr lang="en-US" smtClean="0"/>
              <a:pPr/>
              <a:t>55</a:t>
            </a:fld>
            <a:endParaRPr lang="en-US"/>
          </a:p>
        </p:txBody>
      </p:sp>
      <p:grpSp>
        <p:nvGrpSpPr>
          <p:cNvPr id="3" name="Group 2">
            <a:extLst>
              <a:ext uri="{FF2B5EF4-FFF2-40B4-BE49-F238E27FC236}">
                <a16:creationId xmlns:a16="http://schemas.microsoft.com/office/drawing/2014/main" id="{3690B52D-06BF-3030-401D-525CF4A4576E}"/>
              </a:ext>
            </a:extLst>
          </p:cNvPr>
          <p:cNvGrpSpPr/>
          <p:nvPr/>
        </p:nvGrpSpPr>
        <p:grpSpPr>
          <a:xfrm>
            <a:off x="1190380" y="944892"/>
            <a:ext cx="9836371" cy="5151732"/>
            <a:chOff x="1190380" y="944892"/>
            <a:chExt cx="9836371" cy="5151732"/>
          </a:xfrm>
        </p:grpSpPr>
        <p:cxnSp>
          <p:nvCxnSpPr>
            <p:cNvPr id="81" name="Straight Arrow Connector 80">
              <a:extLst>
                <a:ext uri="{FF2B5EF4-FFF2-40B4-BE49-F238E27FC236}">
                  <a16:creationId xmlns:a16="http://schemas.microsoft.com/office/drawing/2014/main" id="{7519E228-1139-0746-6D8A-60670C114C50}"/>
                </a:ext>
              </a:extLst>
            </p:cNvPr>
            <p:cNvCxnSpPr>
              <a:stCxn id="44" idx="2"/>
              <a:endCxn id="6" idx="0"/>
            </p:cNvCxnSpPr>
            <p:nvPr/>
          </p:nvCxnSpPr>
          <p:spPr>
            <a:xfrm>
              <a:off x="2223580" y="4920339"/>
              <a:ext cx="3862693" cy="57317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2D384F8-C95D-6C5F-D612-2012B8978718}"/>
                </a:ext>
              </a:extLst>
            </p:cNvPr>
            <p:cNvCxnSpPr>
              <a:stCxn id="43" idx="2"/>
              <a:endCxn id="6" idx="0"/>
            </p:cNvCxnSpPr>
            <p:nvPr/>
          </p:nvCxnSpPr>
          <p:spPr>
            <a:xfrm>
              <a:off x="4822907" y="4920339"/>
              <a:ext cx="1263366" cy="57317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F421034-E776-956B-A705-10D8FCB0AD8C}"/>
                </a:ext>
              </a:extLst>
            </p:cNvPr>
            <p:cNvCxnSpPr>
              <a:stCxn id="43" idx="2"/>
              <a:endCxn id="6" idx="0"/>
            </p:cNvCxnSpPr>
            <p:nvPr/>
          </p:nvCxnSpPr>
          <p:spPr>
            <a:xfrm>
              <a:off x="4822907" y="4920339"/>
              <a:ext cx="1263366" cy="57317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0357E6E-F288-5EE5-44E0-A8C135A936D0}"/>
                </a:ext>
              </a:extLst>
            </p:cNvPr>
            <p:cNvCxnSpPr>
              <a:stCxn id="45" idx="2"/>
              <a:endCxn id="6" idx="0"/>
            </p:cNvCxnSpPr>
            <p:nvPr/>
          </p:nvCxnSpPr>
          <p:spPr>
            <a:xfrm flipH="1">
              <a:off x="6086273" y="4920339"/>
              <a:ext cx="1327069" cy="57317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2E6036A-6A16-16D2-22EC-7AD68AF7ABFC}"/>
                </a:ext>
              </a:extLst>
            </p:cNvPr>
            <p:cNvCxnSpPr>
              <a:stCxn id="46" idx="2"/>
              <a:endCxn id="6" idx="0"/>
            </p:cNvCxnSpPr>
            <p:nvPr/>
          </p:nvCxnSpPr>
          <p:spPr>
            <a:xfrm flipH="1">
              <a:off x="6086273" y="4920339"/>
              <a:ext cx="3906914" cy="57317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309BAB3-CA0E-DFD4-9838-6EA3C9C55F9D}"/>
                </a:ext>
              </a:extLst>
            </p:cNvPr>
            <p:cNvCxnSpPr>
              <a:cxnSpLocks/>
              <a:stCxn id="20" idx="2"/>
              <a:endCxn id="44" idx="0"/>
            </p:cNvCxnSpPr>
            <p:nvPr/>
          </p:nvCxnSpPr>
          <p:spPr>
            <a:xfrm>
              <a:off x="2223580" y="3671478"/>
              <a:ext cx="0" cy="48353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EB1B225-9B09-4B0F-6D4F-4F24FEFFF8EF}"/>
                </a:ext>
              </a:extLst>
            </p:cNvPr>
            <p:cNvCxnSpPr>
              <a:cxnSpLocks/>
            </p:cNvCxnSpPr>
            <p:nvPr/>
          </p:nvCxnSpPr>
          <p:spPr>
            <a:xfrm>
              <a:off x="4814380" y="3660100"/>
              <a:ext cx="8527" cy="48353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0321744-AB4A-E1B2-00DE-DB906EC0A954}"/>
                </a:ext>
              </a:extLst>
            </p:cNvPr>
            <p:cNvCxnSpPr>
              <a:cxnSpLocks/>
            </p:cNvCxnSpPr>
            <p:nvPr/>
          </p:nvCxnSpPr>
          <p:spPr>
            <a:xfrm>
              <a:off x="7405180" y="3660100"/>
              <a:ext cx="8162" cy="48353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E91F504-31C3-48FC-FBF9-A6BCEFC7FCDB}"/>
                </a:ext>
              </a:extLst>
            </p:cNvPr>
            <p:cNvCxnSpPr>
              <a:cxnSpLocks/>
            </p:cNvCxnSpPr>
            <p:nvPr/>
          </p:nvCxnSpPr>
          <p:spPr>
            <a:xfrm flipH="1">
              <a:off x="9993187" y="3660100"/>
              <a:ext cx="2794" cy="48353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1E9700-58E0-740D-3F09-2F2598D255A6}"/>
                </a:ext>
              </a:extLst>
            </p:cNvPr>
            <p:cNvCxnSpPr>
              <a:cxnSpLocks/>
            </p:cNvCxnSpPr>
            <p:nvPr/>
          </p:nvCxnSpPr>
          <p:spPr>
            <a:xfrm flipH="1">
              <a:off x="2223580" y="2443262"/>
              <a:ext cx="3862693" cy="451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C7D5EAB-A5FB-38DE-DDC8-AD6E5EEBEF9A}"/>
                </a:ext>
              </a:extLst>
            </p:cNvPr>
            <p:cNvCxnSpPr>
              <a:cxnSpLocks/>
            </p:cNvCxnSpPr>
            <p:nvPr/>
          </p:nvCxnSpPr>
          <p:spPr>
            <a:xfrm flipH="1">
              <a:off x="4814380" y="2443262"/>
              <a:ext cx="1271893" cy="451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40B3FD3-5999-877E-8C27-5A3DB68AC582}"/>
                </a:ext>
              </a:extLst>
            </p:cNvPr>
            <p:cNvCxnSpPr>
              <a:cxnSpLocks/>
            </p:cNvCxnSpPr>
            <p:nvPr/>
          </p:nvCxnSpPr>
          <p:spPr>
            <a:xfrm>
              <a:off x="6086273" y="2443262"/>
              <a:ext cx="1318907" cy="451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71CDE6B-616D-D01D-37E5-2D0787B5B357}"/>
                </a:ext>
              </a:extLst>
            </p:cNvPr>
            <p:cNvCxnSpPr>
              <a:cxnSpLocks/>
            </p:cNvCxnSpPr>
            <p:nvPr/>
          </p:nvCxnSpPr>
          <p:spPr>
            <a:xfrm>
              <a:off x="6086273" y="2443262"/>
              <a:ext cx="3909708" cy="45151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3056756-E3D8-B7CC-439A-CB37860F030E}"/>
                </a:ext>
              </a:extLst>
            </p:cNvPr>
            <p:cNvSpPr/>
            <p:nvPr/>
          </p:nvSpPr>
          <p:spPr>
            <a:xfrm>
              <a:off x="4797358" y="944892"/>
              <a:ext cx="2577830" cy="573932"/>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Calibri" panose="020F0502020204030204" pitchFamily="34" charset="0"/>
                  <a:cs typeface="Calibri" panose="020F0502020204030204" pitchFamily="34" charset="0"/>
                </a:rPr>
                <a:t>17</a:t>
              </a:r>
              <a:r>
                <a:rPr lang="vi-VN"/>
                <a:t>:</a:t>
              </a:r>
              <a:r>
                <a:rPr lang="en-GB"/>
                <a:t>30</a:t>
              </a:r>
              <a:r>
                <a:rPr lang="vi-VN"/>
                <a:t> </a:t>
              </a:r>
              <a:r>
                <a:rPr lang="vi-VN">
                  <a:latin typeface="Calibri" panose="020F0502020204030204" pitchFamily="34" charset="0"/>
                  <a:cs typeface="Calibri" panose="020F0502020204030204" pitchFamily="34" charset="0"/>
                </a:rPr>
                <a:t>PM</a:t>
              </a:r>
              <a:r>
                <a:rPr lang="en-GB"/>
                <a:t> NYT fetch data</a:t>
              </a:r>
              <a:endParaRPr lang="en-US"/>
            </a:p>
          </p:txBody>
        </p:sp>
        <p:sp>
          <p:nvSpPr>
            <p:cNvPr id="6" name="Rectangle 5">
              <a:extLst>
                <a:ext uri="{FF2B5EF4-FFF2-40B4-BE49-F238E27FC236}">
                  <a16:creationId xmlns:a16="http://schemas.microsoft.com/office/drawing/2014/main" id="{C62FE4C6-987D-579A-69C5-53E8CA470FFA}"/>
                </a:ext>
              </a:extLst>
            </p:cNvPr>
            <p:cNvSpPr/>
            <p:nvPr/>
          </p:nvSpPr>
          <p:spPr>
            <a:xfrm>
              <a:off x="3970507" y="5493509"/>
              <a:ext cx="4231532" cy="603115"/>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Save to database and display the diagram</a:t>
              </a:r>
              <a:endParaRPr lang="en-US"/>
            </a:p>
          </p:txBody>
        </p:sp>
        <p:sp>
          <p:nvSpPr>
            <p:cNvPr id="16" name="Rectangle 15">
              <a:extLst>
                <a:ext uri="{FF2B5EF4-FFF2-40B4-BE49-F238E27FC236}">
                  <a16:creationId xmlns:a16="http://schemas.microsoft.com/office/drawing/2014/main" id="{C62E3A83-24F1-6960-F0EE-0D2BFF9BFD1B}"/>
                </a:ext>
              </a:extLst>
            </p:cNvPr>
            <p:cNvSpPr/>
            <p:nvPr/>
          </p:nvSpPr>
          <p:spPr>
            <a:xfrm>
              <a:off x="4079941" y="2906155"/>
              <a:ext cx="1468878" cy="765323"/>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LSTM</a:t>
              </a:r>
              <a:endParaRPr lang="en-US"/>
            </a:p>
          </p:txBody>
        </p:sp>
        <p:sp>
          <p:nvSpPr>
            <p:cNvPr id="17" name="Rectangle 16">
              <a:extLst>
                <a:ext uri="{FF2B5EF4-FFF2-40B4-BE49-F238E27FC236}">
                  <a16:creationId xmlns:a16="http://schemas.microsoft.com/office/drawing/2014/main" id="{01D4C635-E4E3-5F99-5C46-8964968B1CD1}"/>
                </a:ext>
              </a:extLst>
            </p:cNvPr>
            <p:cNvSpPr/>
            <p:nvPr/>
          </p:nvSpPr>
          <p:spPr>
            <a:xfrm>
              <a:off x="6670741" y="2906155"/>
              <a:ext cx="1468878" cy="765323"/>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RFC</a:t>
              </a:r>
              <a:endParaRPr lang="en-US"/>
            </a:p>
          </p:txBody>
        </p:sp>
        <p:sp>
          <p:nvSpPr>
            <p:cNvPr id="18" name="Rectangle 17">
              <a:extLst>
                <a:ext uri="{FF2B5EF4-FFF2-40B4-BE49-F238E27FC236}">
                  <a16:creationId xmlns:a16="http://schemas.microsoft.com/office/drawing/2014/main" id="{46DEE196-7CC9-10D7-7820-F3BB25CD3698}"/>
                </a:ext>
              </a:extLst>
            </p:cNvPr>
            <p:cNvSpPr/>
            <p:nvPr/>
          </p:nvSpPr>
          <p:spPr>
            <a:xfrm>
              <a:off x="9261542" y="2906155"/>
              <a:ext cx="1468878" cy="765323"/>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KNN</a:t>
              </a:r>
              <a:endParaRPr lang="en-US"/>
            </a:p>
          </p:txBody>
        </p:sp>
        <p:sp>
          <p:nvSpPr>
            <p:cNvPr id="20" name="Rectangle 19">
              <a:extLst>
                <a:ext uri="{FF2B5EF4-FFF2-40B4-BE49-F238E27FC236}">
                  <a16:creationId xmlns:a16="http://schemas.microsoft.com/office/drawing/2014/main" id="{5886D94C-C3FF-C8DE-9D1C-4E2F1159C060}"/>
                </a:ext>
              </a:extLst>
            </p:cNvPr>
            <p:cNvSpPr/>
            <p:nvPr/>
          </p:nvSpPr>
          <p:spPr>
            <a:xfrm>
              <a:off x="1489141" y="2906155"/>
              <a:ext cx="1468878" cy="765323"/>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GRU</a:t>
              </a:r>
              <a:endParaRPr lang="en-US"/>
            </a:p>
          </p:txBody>
        </p:sp>
        <p:sp>
          <p:nvSpPr>
            <p:cNvPr id="43" name="Rectangle 42">
              <a:extLst>
                <a:ext uri="{FF2B5EF4-FFF2-40B4-BE49-F238E27FC236}">
                  <a16:creationId xmlns:a16="http://schemas.microsoft.com/office/drawing/2014/main" id="{17A4E764-A958-5EDD-5745-AEA4F5C4506D}"/>
                </a:ext>
              </a:extLst>
            </p:cNvPr>
            <p:cNvSpPr/>
            <p:nvPr/>
          </p:nvSpPr>
          <p:spPr>
            <a:xfrm>
              <a:off x="3789707" y="4155016"/>
              <a:ext cx="2066400" cy="765323"/>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Close price for the next day</a:t>
              </a:r>
              <a:endParaRPr lang="en-US"/>
            </a:p>
          </p:txBody>
        </p:sp>
        <p:sp>
          <p:nvSpPr>
            <p:cNvPr id="44" name="Rectangle 43">
              <a:extLst>
                <a:ext uri="{FF2B5EF4-FFF2-40B4-BE49-F238E27FC236}">
                  <a16:creationId xmlns:a16="http://schemas.microsoft.com/office/drawing/2014/main" id="{F075504C-DCB1-9D04-DA2C-DB145CDA4A7C}"/>
                </a:ext>
              </a:extLst>
            </p:cNvPr>
            <p:cNvSpPr/>
            <p:nvPr/>
          </p:nvSpPr>
          <p:spPr>
            <a:xfrm>
              <a:off x="1190380" y="4155016"/>
              <a:ext cx="2066400" cy="765323"/>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Close price for the next day</a:t>
              </a:r>
              <a:endParaRPr lang="en-US"/>
            </a:p>
          </p:txBody>
        </p:sp>
        <p:sp>
          <p:nvSpPr>
            <p:cNvPr id="45" name="Rectangle 44">
              <a:extLst>
                <a:ext uri="{FF2B5EF4-FFF2-40B4-BE49-F238E27FC236}">
                  <a16:creationId xmlns:a16="http://schemas.microsoft.com/office/drawing/2014/main" id="{54E22103-6889-0B2D-D3C1-DF88F2CDFBC2}"/>
                </a:ext>
              </a:extLst>
            </p:cNvPr>
            <p:cNvSpPr/>
            <p:nvPr/>
          </p:nvSpPr>
          <p:spPr>
            <a:xfrm>
              <a:off x="6379778" y="4155016"/>
              <a:ext cx="2067128" cy="765323"/>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Next 30 days trend (up or down)</a:t>
              </a:r>
              <a:endParaRPr lang="en-US"/>
            </a:p>
          </p:txBody>
        </p:sp>
        <p:sp>
          <p:nvSpPr>
            <p:cNvPr id="46" name="Rectangle 45">
              <a:extLst>
                <a:ext uri="{FF2B5EF4-FFF2-40B4-BE49-F238E27FC236}">
                  <a16:creationId xmlns:a16="http://schemas.microsoft.com/office/drawing/2014/main" id="{86114AE6-BF79-9B93-B37B-A1829A8D9A76}"/>
                </a:ext>
              </a:extLst>
            </p:cNvPr>
            <p:cNvSpPr/>
            <p:nvPr/>
          </p:nvSpPr>
          <p:spPr>
            <a:xfrm>
              <a:off x="8959623" y="4155016"/>
              <a:ext cx="2067128" cy="765323"/>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Next 30 days trend (up or down)</a:t>
              </a:r>
              <a:endParaRPr lang="en-US"/>
            </a:p>
          </p:txBody>
        </p:sp>
        <p:sp>
          <p:nvSpPr>
            <p:cNvPr id="53" name="Rectangle 52">
              <a:extLst>
                <a:ext uri="{FF2B5EF4-FFF2-40B4-BE49-F238E27FC236}">
                  <a16:creationId xmlns:a16="http://schemas.microsoft.com/office/drawing/2014/main" id="{DFE1C058-6734-23D5-11E2-1841DD11CB5E}"/>
                </a:ext>
              </a:extLst>
            </p:cNvPr>
            <p:cNvSpPr/>
            <p:nvPr/>
          </p:nvSpPr>
          <p:spPr>
            <a:xfrm>
              <a:off x="4797358" y="1880708"/>
              <a:ext cx="2577830" cy="573932"/>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Save data to database</a:t>
              </a:r>
              <a:endParaRPr lang="en-US"/>
            </a:p>
          </p:txBody>
        </p:sp>
        <p:cxnSp>
          <p:nvCxnSpPr>
            <p:cNvPr id="55" name="Straight Arrow Connector 54">
              <a:extLst>
                <a:ext uri="{FF2B5EF4-FFF2-40B4-BE49-F238E27FC236}">
                  <a16:creationId xmlns:a16="http://schemas.microsoft.com/office/drawing/2014/main" id="{2015A661-4B2C-EA10-111A-45581847C424}"/>
                </a:ext>
              </a:extLst>
            </p:cNvPr>
            <p:cNvCxnSpPr>
              <a:cxnSpLocks/>
            </p:cNvCxnSpPr>
            <p:nvPr/>
          </p:nvCxnSpPr>
          <p:spPr>
            <a:xfrm>
              <a:off x="6086273" y="1518824"/>
              <a:ext cx="0" cy="361884"/>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1345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FE57-8CB8-F771-7659-98AC64B9CAB5}"/>
              </a:ext>
            </a:extLst>
          </p:cNvPr>
          <p:cNvSpPr>
            <a:spLocks noGrp="1"/>
          </p:cNvSpPr>
          <p:nvPr>
            <p:ph type="title"/>
          </p:nvPr>
        </p:nvSpPr>
        <p:spPr/>
        <p:txBody>
          <a:bodyPr/>
          <a:lstStyle/>
          <a:p>
            <a:r>
              <a:rPr lang="vi-VN">
                <a:latin typeface="Montserrat" pitchFamily="2" charset="0"/>
              </a:rPr>
              <a:t>Web</a:t>
            </a:r>
            <a:r>
              <a:rPr lang="en-GB">
                <a:latin typeface="Montserrat" pitchFamily="2" charset="0"/>
              </a:rPr>
              <a:t>site</a:t>
            </a:r>
            <a:endParaRPr lang="en-US">
              <a:latin typeface="Montserrat" pitchFamily="2" charset="0"/>
            </a:endParaRPr>
          </a:p>
        </p:txBody>
      </p:sp>
      <p:sp>
        <p:nvSpPr>
          <p:cNvPr id="4" name="Slide Number Placeholder 3">
            <a:extLst>
              <a:ext uri="{FF2B5EF4-FFF2-40B4-BE49-F238E27FC236}">
                <a16:creationId xmlns:a16="http://schemas.microsoft.com/office/drawing/2014/main" id="{C7FB64FF-65F6-B0EF-E28E-9759395DEEBC}"/>
              </a:ext>
            </a:extLst>
          </p:cNvPr>
          <p:cNvSpPr>
            <a:spLocks noGrp="1"/>
          </p:cNvSpPr>
          <p:nvPr>
            <p:ph type="sldNum" sz="quarter" idx="12"/>
          </p:nvPr>
        </p:nvSpPr>
        <p:spPr/>
        <p:txBody>
          <a:bodyPr/>
          <a:lstStyle/>
          <a:p>
            <a:fld id="{9EA0BE3B-158A-4EDF-80DC-E394A0D1600F}" type="slidenum">
              <a:rPr lang="en-US" smtClean="0">
                <a:latin typeface="Montserrat" pitchFamily="2" charset="0"/>
              </a:rPr>
              <a:pPr/>
              <a:t>56</a:t>
            </a:fld>
            <a:endParaRPr lang="en-US">
              <a:latin typeface="Montserrat" pitchFamily="2" charset="0"/>
            </a:endParaRPr>
          </a:p>
        </p:txBody>
      </p:sp>
      <p:pic>
        <p:nvPicPr>
          <p:cNvPr id="6" name="Picture 5" descr="A screen shot of a graph&#10;&#10;AI-generated content may be incorrect.">
            <a:extLst>
              <a:ext uri="{FF2B5EF4-FFF2-40B4-BE49-F238E27FC236}">
                <a16:creationId xmlns:a16="http://schemas.microsoft.com/office/drawing/2014/main" id="{D1EEBCFE-0A56-585B-B758-5E90D7852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20" y="1024930"/>
            <a:ext cx="10262391" cy="4808140"/>
          </a:xfrm>
          <a:prstGeom prst="rect">
            <a:avLst/>
          </a:prstGeom>
        </p:spPr>
      </p:pic>
      <p:sp>
        <p:nvSpPr>
          <p:cNvPr id="16" name="Rectangle 15">
            <a:extLst>
              <a:ext uri="{FF2B5EF4-FFF2-40B4-BE49-F238E27FC236}">
                <a16:creationId xmlns:a16="http://schemas.microsoft.com/office/drawing/2014/main" id="{9D8B3CE2-C942-D6DE-B3C7-2D176E59863C}"/>
              </a:ext>
            </a:extLst>
          </p:cNvPr>
          <p:cNvSpPr/>
          <p:nvPr/>
        </p:nvSpPr>
        <p:spPr>
          <a:xfrm>
            <a:off x="1651476" y="2382176"/>
            <a:ext cx="1975042" cy="1386348"/>
          </a:xfrm>
          <a:prstGeom prst="rect">
            <a:avLst/>
          </a:prstGeom>
          <a:solidFill>
            <a:srgbClr val="2627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65A5140-A8EA-4DB5-53F4-5802FD7B94E5}"/>
              </a:ext>
            </a:extLst>
          </p:cNvPr>
          <p:cNvCxnSpPr>
            <a:cxnSpLocks/>
          </p:cNvCxnSpPr>
          <p:nvPr/>
        </p:nvCxnSpPr>
        <p:spPr>
          <a:xfrm flipV="1">
            <a:off x="790503" y="2123768"/>
            <a:ext cx="963561" cy="766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6487C31-0D56-F72F-ACA7-E8891ACB1FA6}"/>
              </a:ext>
            </a:extLst>
          </p:cNvPr>
          <p:cNvSpPr txBox="1"/>
          <p:nvPr/>
        </p:nvSpPr>
        <p:spPr>
          <a:xfrm>
            <a:off x="-70470" y="2890684"/>
            <a:ext cx="2123006" cy="369332"/>
          </a:xfrm>
          <a:prstGeom prst="rect">
            <a:avLst/>
          </a:prstGeom>
          <a:noFill/>
        </p:spPr>
        <p:txBody>
          <a:bodyPr wrap="square" rtlCol="0">
            <a:spAutoFit/>
          </a:bodyPr>
          <a:lstStyle/>
          <a:p>
            <a:r>
              <a:rPr lang="en-US">
                <a:latin typeface="Montserrat" pitchFamily="2" charset="0"/>
              </a:rPr>
              <a:t>Choose stock</a:t>
            </a:r>
          </a:p>
        </p:txBody>
      </p:sp>
    </p:spTree>
    <p:extLst>
      <p:ext uri="{BB962C8B-B14F-4D97-AF65-F5344CB8AC3E}">
        <p14:creationId xmlns:p14="http://schemas.microsoft.com/office/powerpoint/2010/main" val="335742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15D37-DF32-B5E2-658E-87BBC41F4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C5224-56D2-AEA8-03B1-0EC9B000D7A8}"/>
              </a:ext>
            </a:extLst>
          </p:cNvPr>
          <p:cNvSpPr>
            <a:spLocks noGrp="1"/>
          </p:cNvSpPr>
          <p:nvPr>
            <p:ph type="title"/>
          </p:nvPr>
        </p:nvSpPr>
        <p:spPr/>
        <p:txBody>
          <a:bodyPr/>
          <a:lstStyle/>
          <a:p>
            <a:r>
              <a:rPr lang="vi-VN">
                <a:latin typeface="Montserrat" pitchFamily="2" charset="0"/>
              </a:rPr>
              <a:t>Web</a:t>
            </a:r>
            <a:r>
              <a:rPr lang="en-GB">
                <a:latin typeface="Montserrat" pitchFamily="2" charset="0"/>
              </a:rPr>
              <a:t>site</a:t>
            </a:r>
            <a:endParaRPr lang="en-US">
              <a:latin typeface="Montserrat" pitchFamily="2" charset="0"/>
            </a:endParaRPr>
          </a:p>
        </p:txBody>
      </p:sp>
      <p:sp>
        <p:nvSpPr>
          <p:cNvPr id="4" name="Slide Number Placeholder 3">
            <a:extLst>
              <a:ext uri="{FF2B5EF4-FFF2-40B4-BE49-F238E27FC236}">
                <a16:creationId xmlns:a16="http://schemas.microsoft.com/office/drawing/2014/main" id="{2BAC6B18-C3FF-32EE-1C94-A9E5A3CB5539}"/>
              </a:ext>
            </a:extLst>
          </p:cNvPr>
          <p:cNvSpPr>
            <a:spLocks noGrp="1"/>
          </p:cNvSpPr>
          <p:nvPr>
            <p:ph type="sldNum" sz="quarter" idx="12"/>
          </p:nvPr>
        </p:nvSpPr>
        <p:spPr/>
        <p:txBody>
          <a:bodyPr/>
          <a:lstStyle/>
          <a:p>
            <a:fld id="{9EA0BE3B-158A-4EDF-80DC-E394A0D1600F}" type="slidenum">
              <a:rPr lang="en-US" smtClean="0">
                <a:latin typeface="Montserrat" pitchFamily="2" charset="0"/>
              </a:rPr>
              <a:pPr/>
              <a:t>57</a:t>
            </a:fld>
            <a:endParaRPr lang="en-US">
              <a:latin typeface="Montserrat" pitchFamily="2" charset="0"/>
            </a:endParaRPr>
          </a:p>
        </p:txBody>
      </p:sp>
      <p:pic>
        <p:nvPicPr>
          <p:cNvPr id="6" name="Picture 5" descr="A screen shot of a graph&#10;&#10;AI-generated content may be incorrect.">
            <a:extLst>
              <a:ext uri="{FF2B5EF4-FFF2-40B4-BE49-F238E27FC236}">
                <a16:creationId xmlns:a16="http://schemas.microsoft.com/office/drawing/2014/main" id="{7AEA9AA5-0134-D185-82DE-83A0773E2429}"/>
              </a:ext>
            </a:extLst>
          </p:cNvPr>
          <p:cNvPicPr>
            <a:picLocks noChangeAspect="1"/>
          </p:cNvPicPr>
          <p:nvPr/>
        </p:nvPicPr>
        <p:blipFill>
          <a:blip r:embed="rId2">
            <a:extLst>
              <a:ext uri="{28A0092B-C50C-407E-A947-70E740481C1C}">
                <a14:useLocalDpi xmlns:a14="http://schemas.microsoft.com/office/drawing/2010/main" val="0"/>
              </a:ext>
            </a:extLst>
          </a:blip>
          <a:srcRect l="19724"/>
          <a:stretch/>
        </p:blipFill>
        <p:spPr>
          <a:xfrm>
            <a:off x="2289922" y="1024930"/>
            <a:ext cx="8238189" cy="4808140"/>
          </a:xfrm>
          <a:prstGeom prst="rect">
            <a:avLst/>
          </a:prstGeom>
        </p:spPr>
      </p:pic>
      <p:cxnSp>
        <p:nvCxnSpPr>
          <p:cNvPr id="5" name="Straight Arrow Connector 4">
            <a:extLst>
              <a:ext uri="{FF2B5EF4-FFF2-40B4-BE49-F238E27FC236}">
                <a16:creationId xmlns:a16="http://schemas.microsoft.com/office/drawing/2014/main" id="{DF84B6AA-8002-80F0-38A4-2C4265560BA4}"/>
              </a:ext>
            </a:extLst>
          </p:cNvPr>
          <p:cNvCxnSpPr>
            <a:cxnSpLocks/>
            <a:stCxn id="9" idx="0"/>
          </p:cNvCxnSpPr>
          <p:nvPr/>
        </p:nvCxnSpPr>
        <p:spPr>
          <a:xfrm flipV="1">
            <a:off x="1352005" y="1641987"/>
            <a:ext cx="1322369" cy="629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5BC7E9D-FA29-E32E-7CC3-0169CF6532A1}"/>
              </a:ext>
            </a:extLst>
          </p:cNvPr>
          <p:cNvSpPr txBox="1"/>
          <p:nvPr/>
        </p:nvSpPr>
        <p:spPr>
          <a:xfrm>
            <a:off x="414087" y="2271252"/>
            <a:ext cx="1875835" cy="369332"/>
          </a:xfrm>
          <a:prstGeom prst="rect">
            <a:avLst/>
          </a:prstGeom>
          <a:noFill/>
        </p:spPr>
        <p:txBody>
          <a:bodyPr wrap="none" rtlCol="0">
            <a:spAutoFit/>
          </a:bodyPr>
          <a:lstStyle/>
          <a:p>
            <a:r>
              <a:rPr lang="vi-VN" err="1">
                <a:latin typeface="Montserrat" pitchFamily="2" charset="0"/>
              </a:rPr>
              <a:t>History</a:t>
            </a:r>
            <a:r>
              <a:rPr lang="vi-VN">
                <a:latin typeface="Montserrat" pitchFamily="2" charset="0"/>
              </a:rPr>
              <a:t> </a:t>
            </a:r>
            <a:r>
              <a:rPr lang="vi-VN" err="1">
                <a:latin typeface="Montserrat" pitchFamily="2" charset="0"/>
              </a:rPr>
              <a:t>display</a:t>
            </a:r>
            <a:endParaRPr lang="en-US">
              <a:latin typeface="Montserrat" pitchFamily="2" charset="0"/>
            </a:endParaRPr>
          </a:p>
        </p:txBody>
      </p:sp>
      <p:cxnSp>
        <p:nvCxnSpPr>
          <p:cNvPr id="12" name="Straight Arrow Connector 11">
            <a:extLst>
              <a:ext uri="{FF2B5EF4-FFF2-40B4-BE49-F238E27FC236}">
                <a16:creationId xmlns:a16="http://schemas.microsoft.com/office/drawing/2014/main" id="{4BEBA8B7-37A2-69AB-E2DD-D51520962812}"/>
              </a:ext>
            </a:extLst>
          </p:cNvPr>
          <p:cNvCxnSpPr>
            <a:cxnSpLocks/>
          </p:cNvCxnSpPr>
          <p:nvPr/>
        </p:nvCxnSpPr>
        <p:spPr>
          <a:xfrm flipH="1" flipV="1">
            <a:off x="5270090" y="2182761"/>
            <a:ext cx="5569905" cy="457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9EC245-B718-0744-8663-F1660F009F86}"/>
              </a:ext>
            </a:extLst>
          </p:cNvPr>
          <p:cNvSpPr txBox="1"/>
          <p:nvPr/>
        </p:nvSpPr>
        <p:spPr>
          <a:xfrm>
            <a:off x="10839995" y="2358217"/>
            <a:ext cx="1352005" cy="923330"/>
          </a:xfrm>
          <a:prstGeom prst="rect">
            <a:avLst/>
          </a:prstGeom>
          <a:noFill/>
        </p:spPr>
        <p:txBody>
          <a:bodyPr wrap="square" rtlCol="0">
            <a:spAutoFit/>
          </a:bodyPr>
          <a:lstStyle/>
          <a:p>
            <a:r>
              <a:rPr lang="vi-VN" err="1">
                <a:latin typeface="Montserrat" pitchFamily="2" charset="0"/>
              </a:rPr>
              <a:t>Model</a:t>
            </a:r>
            <a:r>
              <a:rPr lang="vi-VN">
                <a:latin typeface="Montserrat" pitchFamily="2" charset="0"/>
              </a:rPr>
              <a:t> </a:t>
            </a:r>
            <a:r>
              <a:rPr lang="vi-VN" err="1">
                <a:latin typeface="Montserrat" pitchFamily="2" charset="0"/>
              </a:rPr>
              <a:t>we</a:t>
            </a:r>
            <a:r>
              <a:rPr lang="vi-VN">
                <a:latin typeface="Montserrat" pitchFamily="2" charset="0"/>
              </a:rPr>
              <a:t> </a:t>
            </a:r>
            <a:r>
              <a:rPr lang="vi-VN" err="1">
                <a:latin typeface="Montserrat" pitchFamily="2" charset="0"/>
              </a:rPr>
              <a:t>want</a:t>
            </a:r>
            <a:r>
              <a:rPr lang="vi-VN">
                <a:latin typeface="Montserrat" pitchFamily="2" charset="0"/>
              </a:rPr>
              <a:t> to </a:t>
            </a:r>
            <a:r>
              <a:rPr lang="vi-VN" err="1">
                <a:latin typeface="Montserrat" pitchFamily="2" charset="0"/>
              </a:rPr>
              <a:t>use</a:t>
            </a:r>
            <a:endParaRPr lang="en-US">
              <a:latin typeface="Montserrat" pitchFamily="2" charset="0"/>
            </a:endParaRPr>
          </a:p>
        </p:txBody>
      </p:sp>
      <p:cxnSp>
        <p:nvCxnSpPr>
          <p:cNvPr id="17" name="Straight Arrow Connector 16">
            <a:extLst>
              <a:ext uri="{FF2B5EF4-FFF2-40B4-BE49-F238E27FC236}">
                <a16:creationId xmlns:a16="http://schemas.microsoft.com/office/drawing/2014/main" id="{571FCF65-954B-00D9-CCC4-6B820B36E3C2}"/>
              </a:ext>
            </a:extLst>
          </p:cNvPr>
          <p:cNvCxnSpPr>
            <a:cxnSpLocks/>
            <a:stCxn id="22" idx="0"/>
          </p:cNvCxnSpPr>
          <p:nvPr/>
        </p:nvCxnSpPr>
        <p:spPr>
          <a:xfrm flipV="1">
            <a:off x="1739230" y="4217417"/>
            <a:ext cx="935144"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128DCD5-470B-187A-E146-377779ADB229}"/>
              </a:ext>
            </a:extLst>
          </p:cNvPr>
          <p:cNvSpPr txBox="1"/>
          <p:nvPr/>
        </p:nvSpPr>
        <p:spPr>
          <a:xfrm>
            <a:off x="1135539" y="4586749"/>
            <a:ext cx="1207382" cy="369332"/>
          </a:xfrm>
          <a:prstGeom prst="rect">
            <a:avLst/>
          </a:prstGeom>
          <a:noFill/>
        </p:spPr>
        <p:txBody>
          <a:bodyPr wrap="none" rtlCol="0">
            <a:spAutoFit/>
          </a:bodyPr>
          <a:lstStyle/>
          <a:p>
            <a:r>
              <a:rPr lang="vi-VN">
                <a:latin typeface="Montserrat" pitchFamily="2" charset="0"/>
              </a:rPr>
              <a:t>Diagram</a:t>
            </a:r>
            <a:endParaRPr lang="en-US">
              <a:latin typeface="Montserrat" pitchFamily="2" charset="0"/>
            </a:endParaRPr>
          </a:p>
        </p:txBody>
      </p:sp>
    </p:spTree>
    <p:extLst>
      <p:ext uri="{BB962C8B-B14F-4D97-AF65-F5344CB8AC3E}">
        <p14:creationId xmlns:p14="http://schemas.microsoft.com/office/powerpoint/2010/main" val="1872094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777FD-D3AE-D134-8401-FF1C0F37A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A10D84-29C4-814A-5BF1-D27C7904ED27}"/>
              </a:ext>
            </a:extLst>
          </p:cNvPr>
          <p:cNvSpPr>
            <a:spLocks noGrp="1"/>
          </p:cNvSpPr>
          <p:nvPr>
            <p:ph type="title"/>
          </p:nvPr>
        </p:nvSpPr>
        <p:spPr/>
        <p:txBody>
          <a:bodyPr/>
          <a:lstStyle/>
          <a:p>
            <a:r>
              <a:rPr lang="vi-VN">
                <a:latin typeface="Montserrat" pitchFamily="2" charset="0"/>
              </a:rPr>
              <a:t>Web</a:t>
            </a:r>
            <a:r>
              <a:rPr lang="en-GB">
                <a:latin typeface="Montserrat" pitchFamily="2" charset="0"/>
              </a:rPr>
              <a:t>site</a:t>
            </a:r>
            <a:endParaRPr lang="en-US">
              <a:latin typeface="Montserrat" pitchFamily="2" charset="0"/>
            </a:endParaRPr>
          </a:p>
        </p:txBody>
      </p:sp>
      <p:sp>
        <p:nvSpPr>
          <p:cNvPr id="4" name="Slide Number Placeholder 3">
            <a:extLst>
              <a:ext uri="{FF2B5EF4-FFF2-40B4-BE49-F238E27FC236}">
                <a16:creationId xmlns:a16="http://schemas.microsoft.com/office/drawing/2014/main" id="{5CCED064-6246-E3EF-FCD8-CFCBFCCC38DC}"/>
              </a:ext>
            </a:extLst>
          </p:cNvPr>
          <p:cNvSpPr>
            <a:spLocks noGrp="1"/>
          </p:cNvSpPr>
          <p:nvPr>
            <p:ph type="sldNum" sz="quarter" idx="12"/>
          </p:nvPr>
        </p:nvSpPr>
        <p:spPr/>
        <p:txBody>
          <a:bodyPr/>
          <a:lstStyle/>
          <a:p>
            <a:fld id="{9EA0BE3B-158A-4EDF-80DC-E394A0D1600F}" type="slidenum">
              <a:rPr lang="en-US" smtClean="0">
                <a:latin typeface="Montserrat" pitchFamily="2" charset="0"/>
              </a:rPr>
              <a:pPr/>
              <a:t>58</a:t>
            </a:fld>
            <a:endParaRPr lang="en-US">
              <a:latin typeface="Montserrat" pitchFamily="2" charset="0"/>
            </a:endParaRPr>
          </a:p>
        </p:txBody>
      </p:sp>
      <p:pic>
        <p:nvPicPr>
          <p:cNvPr id="7" name="Picture 6" descr="A screenshot of a computer screen&#10;&#10;AI-generated content may be incorrect.">
            <a:extLst>
              <a:ext uri="{FF2B5EF4-FFF2-40B4-BE49-F238E27FC236}">
                <a16:creationId xmlns:a16="http://schemas.microsoft.com/office/drawing/2014/main" id="{5B929F07-E5B6-D1BC-2987-111EA93E7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97" y="1212428"/>
            <a:ext cx="9320463" cy="4433144"/>
          </a:xfrm>
          <a:prstGeom prst="rect">
            <a:avLst/>
          </a:prstGeom>
        </p:spPr>
      </p:pic>
      <p:sp>
        <p:nvSpPr>
          <p:cNvPr id="8" name="Rectangle 7">
            <a:extLst>
              <a:ext uri="{FF2B5EF4-FFF2-40B4-BE49-F238E27FC236}">
                <a16:creationId xmlns:a16="http://schemas.microsoft.com/office/drawing/2014/main" id="{F5E786CB-5EDE-30A8-04F9-D0906F9723C4}"/>
              </a:ext>
            </a:extLst>
          </p:cNvPr>
          <p:cNvSpPr/>
          <p:nvPr/>
        </p:nvSpPr>
        <p:spPr>
          <a:xfrm>
            <a:off x="2635045" y="2831690"/>
            <a:ext cx="6626942" cy="108154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0"/>
            </a:endParaRPr>
          </a:p>
        </p:txBody>
      </p:sp>
      <p:cxnSp>
        <p:nvCxnSpPr>
          <p:cNvPr id="11" name="Straight Arrow Connector 10">
            <a:extLst>
              <a:ext uri="{FF2B5EF4-FFF2-40B4-BE49-F238E27FC236}">
                <a16:creationId xmlns:a16="http://schemas.microsoft.com/office/drawing/2014/main" id="{1345B314-4620-307A-36EF-495E29BBC605}"/>
              </a:ext>
            </a:extLst>
          </p:cNvPr>
          <p:cNvCxnSpPr>
            <a:cxnSpLocks/>
          </p:cNvCxnSpPr>
          <p:nvPr/>
        </p:nvCxnSpPr>
        <p:spPr>
          <a:xfrm flipV="1">
            <a:off x="9261987" y="2546555"/>
            <a:ext cx="806245" cy="825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DB4C63-9DBA-3B0B-B1C6-FEF9FC2E560A}"/>
              </a:ext>
            </a:extLst>
          </p:cNvPr>
          <p:cNvSpPr txBox="1"/>
          <p:nvPr/>
        </p:nvSpPr>
        <p:spPr>
          <a:xfrm>
            <a:off x="10068232" y="2085419"/>
            <a:ext cx="1812368" cy="646331"/>
          </a:xfrm>
          <a:prstGeom prst="rect">
            <a:avLst/>
          </a:prstGeom>
          <a:noFill/>
        </p:spPr>
        <p:txBody>
          <a:bodyPr wrap="square" rtlCol="0">
            <a:spAutoFit/>
          </a:bodyPr>
          <a:lstStyle/>
          <a:p>
            <a:r>
              <a:rPr lang="vi-VN" err="1">
                <a:latin typeface="Montserrat" pitchFamily="2" charset="0"/>
              </a:rPr>
              <a:t>Predict</a:t>
            </a:r>
            <a:r>
              <a:rPr lang="vi-VN">
                <a:latin typeface="Montserrat" pitchFamily="2" charset="0"/>
              </a:rPr>
              <a:t> </a:t>
            </a:r>
            <a:r>
              <a:rPr lang="vi-VN" err="1">
                <a:latin typeface="Montserrat" pitchFamily="2" charset="0"/>
              </a:rPr>
              <a:t>next</a:t>
            </a:r>
            <a:r>
              <a:rPr lang="vi-VN">
                <a:latin typeface="Montserrat" pitchFamily="2" charset="0"/>
              </a:rPr>
              <a:t> </a:t>
            </a:r>
            <a:r>
              <a:rPr lang="vi-VN" err="1">
                <a:latin typeface="Montserrat" pitchFamily="2" charset="0"/>
              </a:rPr>
              <a:t>close</a:t>
            </a:r>
            <a:r>
              <a:rPr lang="vi-VN">
                <a:latin typeface="Montserrat" pitchFamily="2" charset="0"/>
              </a:rPr>
              <a:t> </a:t>
            </a:r>
            <a:r>
              <a:rPr lang="vi-VN" err="1">
                <a:latin typeface="Montserrat" pitchFamily="2" charset="0"/>
              </a:rPr>
              <a:t>price</a:t>
            </a:r>
            <a:endParaRPr lang="en-US">
              <a:latin typeface="Montserrat" pitchFamily="2" charset="0"/>
            </a:endParaRPr>
          </a:p>
        </p:txBody>
      </p:sp>
      <p:sp>
        <p:nvSpPr>
          <p:cNvPr id="19" name="Rectangle 18">
            <a:extLst>
              <a:ext uri="{FF2B5EF4-FFF2-40B4-BE49-F238E27FC236}">
                <a16:creationId xmlns:a16="http://schemas.microsoft.com/office/drawing/2014/main" id="{17C11874-D0D1-9795-68DA-E862C0A8BB61}"/>
              </a:ext>
            </a:extLst>
          </p:cNvPr>
          <p:cNvSpPr/>
          <p:nvPr/>
        </p:nvSpPr>
        <p:spPr>
          <a:xfrm>
            <a:off x="2636627" y="3913239"/>
            <a:ext cx="5830529" cy="154366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0"/>
            </a:endParaRPr>
          </a:p>
        </p:txBody>
      </p:sp>
      <p:cxnSp>
        <p:nvCxnSpPr>
          <p:cNvPr id="21" name="Straight Arrow Connector 20">
            <a:extLst>
              <a:ext uri="{FF2B5EF4-FFF2-40B4-BE49-F238E27FC236}">
                <a16:creationId xmlns:a16="http://schemas.microsoft.com/office/drawing/2014/main" id="{F4C76C1E-E0E7-15B7-DF1A-72845D2D4AD9}"/>
              </a:ext>
            </a:extLst>
          </p:cNvPr>
          <p:cNvCxnSpPr>
            <a:cxnSpLocks/>
          </p:cNvCxnSpPr>
          <p:nvPr/>
        </p:nvCxnSpPr>
        <p:spPr>
          <a:xfrm>
            <a:off x="8467156" y="4685071"/>
            <a:ext cx="1601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B98E015-9951-F26D-3FAC-C1325B1DF495}"/>
              </a:ext>
            </a:extLst>
          </p:cNvPr>
          <p:cNvSpPr txBox="1"/>
          <p:nvPr/>
        </p:nvSpPr>
        <p:spPr>
          <a:xfrm>
            <a:off x="10068233" y="4539553"/>
            <a:ext cx="2123768" cy="646331"/>
          </a:xfrm>
          <a:prstGeom prst="rect">
            <a:avLst/>
          </a:prstGeom>
          <a:noFill/>
        </p:spPr>
        <p:txBody>
          <a:bodyPr wrap="square" rtlCol="0">
            <a:spAutoFit/>
          </a:bodyPr>
          <a:lstStyle/>
          <a:p>
            <a:r>
              <a:rPr lang="vi-VN" err="1">
                <a:latin typeface="Montserrat" pitchFamily="2" charset="0"/>
              </a:rPr>
              <a:t>Predict</a:t>
            </a:r>
            <a:r>
              <a:rPr lang="vi-VN">
                <a:latin typeface="Montserrat" pitchFamily="2" charset="0"/>
              </a:rPr>
              <a:t> </a:t>
            </a:r>
            <a:r>
              <a:rPr lang="vi-VN" err="1">
                <a:latin typeface="Montserrat" pitchFamily="2" charset="0"/>
              </a:rPr>
              <a:t>trend</a:t>
            </a:r>
            <a:r>
              <a:rPr lang="vi-VN">
                <a:latin typeface="Montserrat" pitchFamily="2" charset="0"/>
              </a:rPr>
              <a:t> </a:t>
            </a:r>
            <a:r>
              <a:rPr lang="vi-VN" err="1">
                <a:latin typeface="Montserrat" pitchFamily="2" charset="0"/>
              </a:rPr>
              <a:t>of</a:t>
            </a:r>
            <a:r>
              <a:rPr lang="vi-VN">
                <a:latin typeface="Montserrat" pitchFamily="2" charset="0"/>
              </a:rPr>
              <a:t> 30 </a:t>
            </a:r>
            <a:r>
              <a:rPr lang="vi-VN" err="1">
                <a:latin typeface="Montserrat" pitchFamily="2" charset="0"/>
              </a:rPr>
              <a:t>days</a:t>
            </a:r>
            <a:r>
              <a:rPr lang="vi-VN">
                <a:latin typeface="Montserrat" pitchFamily="2" charset="0"/>
              </a:rPr>
              <a:t> </a:t>
            </a:r>
            <a:r>
              <a:rPr lang="vi-VN" err="1">
                <a:latin typeface="Montserrat" pitchFamily="2" charset="0"/>
              </a:rPr>
              <a:t>after</a:t>
            </a:r>
            <a:endParaRPr lang="en-US">
              <a:latin typeface="Montserrat" pitchFamily="2" charset="0"/>
            </a:endParaRPr>
          </a:p>
        </p:txBody>
      </p:sp>
      <p:sp>
        <p:nvSpPr>
          <p:cNvPr id="26" name="Rectangle 25">
            <a:extLst>
              <a:ext uri="{FF2B5EF4-FFF2-40B4-BE49-F238E27FC236}">
                <a16:creationId xmlns:a16="http://schemas.microsoft.com/office/drawing/2014/main" id="{A30C1C57-2A74-BDAF-010C-65C3AB955264}"/>
              </a:ext>
            </a:extLst>
          </p:cNvPr>
          <p:cNvSpPr/>
          <p:nvPr/>
        </p:nvSpPr>
        <p:spPr>
          <a:xfrm>
            <a:off x="387897" y="2408903"/>
            <a:ext cx="1800775" cy="1160207"/>
          </a:xfrm>
          <a:prstGeom prst="rect">
            <a:avLst/>
          </a:prstGeom>
          <a:solidFill>
            <a:srgbClr val="2627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45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17BD5-0C68-3CD3-6DA4-18E2D2C42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2BCC3D-CD5A-1CB0-CC7B-A083C9A0689F}"/>
              </a:ext>
            </a:extLst>
          </p:cNvPr>
          <p:cNvSpPr>
            <a:spLocks noGrp="1"/>
          </p:cNvSpPr>
          <p:nvPr>
            <p:ph type="title"/>
          </p:nvPr>
        </p:nvSpPr>
        <p:spPr/>
        <p:txBody>
          <a:bodyPr/>
          <a:lstStyle/>
          <a:p>
            <a:r>
              <a:rPr lang="vi-VN">
                <a:latin typeface="Montserrat" pitchFamily="2" charset="0"/>
              </a:rPr>
              <a:t>Web</a:t>
            </a:r>
            <a:r>
              <a:rPr lang="en-GB">
                <a:latin typeface="Montserrat" pitchFamily="2" charset="0"/>
              </a:rPr>
              <a:t>site</a:t>
            </a:r>
            <a:endParaRPr lang="en-US">
              <a:latin typeface="Montserrat" pitchFamily="2" charset="0"/>
            </a:endParaRPr>
          </a:p>
        </p:txBody>
      </p:sp>
      <p:sp>
        <p:nvSpPr>
          <p:cNvPr id="4" name="Slide Number Placeholder 3">
            <a:extLst>
              <a:ext uri="{FF2B5EF4-FFF2-40B4-BE49-F238E27FC236}">
                <a16:creationId xmlns:a16="http://schemas.microsoft.com/office/drawing/2014/main" id="{4E250074-D268-FDE6-A9D3-E556EECBEA73}"/>
              </a:ext>
            </a:extLst>
          </p:cNvPr>
          <p:cNvSpPr>
            <a:spLocks noGrp="1"/>
          </p:cNvSpPr>
          <p:nvPr>
            <p:ph type="sldNum" sz="quarter" idx="12"/>
          </p:nvPr>
        </p:nvSpPr>
        <p:spPr/>
        <p:txBody>
          <a:bodyPr/>
          <a:lstStyle/>
          <a:p>
            <a:fld id="{9EA0BE3B-158A-4EDF-80DC-E394A0D1600F}" type="slidenum">
              <a:rPr lang="en-US" smtClean="0">
                <a:latin typeface="Montserrat" pitchFamily="2" charset="0"/>
              </a:rPr>
              <a:pPr/>
              <a:t>59</a:t>
            </a:fld>
            <a:endParaRPr lang="en-US">
              <a:latin typeface="Montserrat" pitchFamily="2" charset="0"/>
            </a:endParaRPr>
          </a:p>
        </p:txBody>
      </p:sp>
      <p:pic>
        <p:nvPicPr>
          <p:cNvPr id="5" name="Picture 4" descr="A screenshot of a computer&#10;&#10;AI-generated content may be incorrect.">
            <a:extLst>
              <a:ext uri="{FF2B5EF4-FFF2-40B4-BE49-F238E27FC236}">
                <a16:creationId xmlns:a16="http://schemas.microsoft.com/office/drawing/2014/main" id="{302813C0-9FDA-A572-6847-D7230B182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542" y="1729714"/>
            <a:ext cx="9910916" cy="3582088"/>
          </a:xfrm>
          <a:prstGeom prst="rect">
            <a:avLst/>
          </a:prstGeom>
        </p:spPr>
      </p:pic>
      <p:sp>
        <p:nvSpPr>
          <p:cNvPr id="6" name="TextBox 5">
            <a:extLst>
              <a:ext uri="{FF2B5EF4-FFF2-40B4-BE49-F238E27FC236}">
                <a16:creationId xmlns:a16="http://schemas.microsoft.com/office/drawing/2014/main" id="{0C296105-877A-1B73-B3FF-E632FDFCB2B9}"/>
              </a:ext>
            </a:extLst>
          </p:cNvPr>
          <p:cNvSpPr txBox="1"/>
          <p:nvPr/>
        </p:nvSpPr>
        <p:spPr>
          <a:xfrm>
            <a:off x="1140542" y="1077562"/>
            <a:ext cx="4009431" cy="369332"/>
          </a:xfrm>
          <a:prstGeom prst="rect">
            <a:avLst/>
          </a:prstGeom>
          <a:noFill/>
        </p:spPr>
        <p:txBody>
          <a:bodyPr wrap="none" rtlCol="0">
            <a:spAutoFit/>
          </a:bodyPr>
          <a:lstStyle/>
          <a:p>
            <a:r>
              <a:rPr lang="vi-VN">
                <a:latin typeface="Montserrat" pitchFamily="2" charset="0"/>
              </a:rPr>
              <a:t>Ending </a:t>
            </a:r>
            <a:r>
              <a:rPr lang="en-US">
                <a:latin typeface="Montserrat" pitchFamily="2" charset="0"/>
              </a:rPr>
              <a:t>with historical data table </a:t>
            </a:r>
          </a:p>
        </p:txBody>
      </p:sp>
    </p:spTree>
    <p:extLst>
      <p:ext uri="{BB962C8B-B14F-4D97-AF65-F5344CB8AC3E}">
        <p14:creationId xmlns:p14="http://schemas.microsoft.com/office/powerpoint/2010/main" val="161945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30688-3F09-4504-4BD6-6B2BB604EE5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D151021-5D0C-A998-4111-C8EE026A9F4E}"/>
              </a:ext>
            </a:extLst>
          </p:cNvPr>
          <p:cNvSpPr>
            <a:spLocks noGrp="1"/>
          </p:cNvSpPr>
          <p:nvPr>
            <p:ph type="title"/>
          </p:nvPr>
        </p:nvSpPr>
        <p:spPr>
          <a:xfrm>
            <a:off x="2551552" y="2429519"/>
            <a:ext cx="7088895" cy="1992500"/>
          </a:xfrm>
        </p:spPr>
        <p:txBody>
          <a:bodyPr/>
          <a:lstStyle/>
          <a:p>
            <a:r>
              <a:rPr lang="en-US" sz="7200"/>
              <a:t>Data</a:t>
            </a:r>
          </a:p>
        </p:txBody>
      </p:sp>
    </p:spTree>
    <p:extLst>
      <p:ext uri="{BB962C8B-B14F-4D97-AF65-F5344CB8AC3E}">
        <p14:creationId xmlns:p14="http://schemas.microsoft.com/office/powerpoint/2010/main" val="3249320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F67CE-8520-0617-BD81-BF9A60265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FDB6D1-5364-591E-F030-14DF115A6746}"/>
              </a:ext>
            </a:extLst>
          </p:cNvPr>
          <p:cNvSpPr>
            <a:spLocks noGrp="1"/>
          </p:cNvSpPr>
          <p:nvPr>
            <p:ph type="title"/>
          </p:nvPr>
        </p:nvSpPr>
        <p:spPr/>
        <p:txBody>
          <a:bodyPr/>
          <a:lstStyle/>
          <a:p>
            <a:r>
              <a:rPr lang="en-GB">
                <a:latin typeface="Montserrat" panose="02000505000000020004" pitchFamily="2" charset="0"/>
              </a:rPr>
              <a:t>MLOPS</a:t>
            </a:r>
            <a:r>
              <a:rPr lang="vi-VN">
                <a:latin typeface="Montserrat" panose="02000505000000020004" pitchFamily="2" charset="0"/>
              </a:rPr>
              <a:t> – RUNNING THE PROJECT</a:t>
            </a:r>
            <a:endParaRPr lang="en-US">
              <a:latin typeface="Montserrat" panose="02000505000000020004" pitchFamily="2" charset="0"/>
            </a:endParaRPr>
          </a:p>
        </p:txBody>
      </p:sp>
      <p:sp>
        <p:nvSpPr>
          <p:cNvPr id="4" name="Slide Number Placeholder 3">
            <a:extLst>
              <a:ext uri="{FF2B5EF4-FFF2-40B4-BE49-F238E27FC236}">
                <a16:creationId xmlns:a16="http://schemas.microsoft.com/office/drawing/2014/main" id="{618EBC05-37EC-1A33-32B2-F243AB48F324}"/>
              </a:ext>
            </a:extLst>
          </p:cNvPr>
          <p:cNvSpPr>
            <a:spLocks noGrp="1"/>
          </p:cNvSpPr>
          <p:nvPr>
            <p:ph type="sldNum" sz="quarter" idx="12"/>
          </p:nvPr>
        </p:nvSpPr>
        <p:spPr/>
        <p:txBody>
          <a:bodyPr/>
          <a:lstStyle/>
          <a:p>
            <a:fld id="{9EA0BE3B-158A-4EDF-80DC-E394A0D1600F}" type="slidenum">
              <a:rPr lang="en-US" smtClean="0">
                <a:latin typeface="Montserrat" panose="02000505000000020004" pitchFamily="2" charset="0"/>
              </a:rPr>
              <a:pPr/>
              <a:t>60</a:t>
            </a:fld>
            <a:endParaRPr lang="en-US">
              <a:latin typeface="Montserrat" panose="02000505000000020004" pitchFamily="2" charset="0"/>
            </a:endParaRPr>
          </a:p>
        </p:txBody>
      </p:sp>
      <p:cxnSp>
        <p:nvCxnSpPr>
          <p:cNvPr id="9" name="Straight Connector 8">
            <a:extLst>
              <a:ext uri="{FF2B5EF4-FFF2-40B4-BE49-F238E27FC236}">
                <a16:creationId xmlns:a16="http://schemas.microsoft.com/office/drawing/2014/main" id="{EA78982F-A8A5-9A13-AC8E-9201B57F4E75}"/>
              </a:ext>
            </a:extLst>
          </p:cNvPr>
          <p:cNvCxnSpPr>
            <a:cxnSpLocks/>
          </p:cNvCxnSpPr>
          <p:nvPr/>
        </p:nvCxnSpPr>
        <p:spPr>
          <a:xfrm>
            <a:off x="6096000" y="768485"/>
            <a:ext cx="0" cy="5612860"/>
          </a:xfrm>
          <a:prstGeom prst="line">
            <a:avLst/>
          </a:prstGeom>
          <a:ln w="38100">
            <a:solidFill>
              <a:srgbClr val="EDA20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82D5A71-0856-B821-65D4-1826744B557D}"/>
              </a:ext>
            </a:extLst>
          </p:cNvPr>
          <p:cNvSpPr txBox="1"/>
          <p:nvPr/>
        </p:nvSpPr>
        <p:spPr>
          <a:xfrm>
            <a:off x="338736" y="890074"/>
            <a:ext cx="1087064" cy="369332"/>
          </a:xfrm>
          <a:prstGeom prst="rect">
            <a:avLst/>
          </a:prstGeom>
          <a:noFill/>
        </p:spPr>
        <p:txBody>
          <a:bodyPr wrap="square">
            <a:spAutoFit/>
          </a:bodyPr>
          <a:lstStyle/>
          <a:p>
            <a:r>
              <a:rPr lang="en-GB" err="1">
                <a:solidFill>
                  <a:srgbClr val="FF0000"/>
                </a:solidFill>
                <a:latin typeface="Montserrat" panose="02000505000000020004" pitchFamily="2" charset="0"/>
                <a:ea typeface="Lato"/>
                <a:cs typeface="Lato"/>
                <a:hlinkClick r:id="rId2">
                  <a:extLst>
                    <a:ext uri="{A12FA001-AC4F-418D-AE19-62706E023703}">
                      <ahyp:hlinkClr xmlns:ahyp="http://schemas.microsoft.com/office/drawing/2018/hyperlinkcolor" val="tx"/>
                    </a:ext>
                  </a:extLst>
                </a:hlinkClick>
              </a:rPr>
              <a:t>Github</a:t>
            </a:r>
            <a:endParaRPr lang="en-US">
              <a:latin typeface="Montserrat" panose="02000505000000020004" pitchFamily="2" charset="0"/>
            </a:endParaRPr>
          </a:p>
        </p:txBody>
      </p:sp>
      <p:sp>
        <p:nvSpPr>
          <p:cNvPr id="22" name="TextBox 21">
            <a:extLst>
              <a:ext uri="{FF2B5EF4-FFF2-40B4-BE49-F238E27FC236}">
                <a16:creationId xmlns:a16="http://schemas.microsoft.com/office/drawing/2014/main" id="{0FB1399A-03BD-685B-CB8A-2575A1523A9A}"/>
              </a:ext>
            </a:extLst>
          </p:cNvPr>
          <p:cNvSpPr txBox="1"/>
          <p:nvPr/>
        </p:nvSpPr>
        <p:spPr>
          <a:xfrm>
            <a:off x="6500508" y="890074"/>
            <a:ext cx="1096792" cy="369332"/>
          </a:xfrm>
          <a:prstGeom prst="rect">
            <a:avLst/>
          </a:prstGeom>
          <a:noFill/>
        </p:spPr>
        <p:txBody>
          <a:bodyPr wrap="square">
            <a:spAutoFit/>
          </a:bodyPr>
          <a:lstStyle/>
          <a:p>
            <a:r>
              <a:rPr lang="en-GB" sz="1800">
                <a:solidFill>
                  <a:srgbClr val="FF0000"/>
                </a:solidFill>
                <a:latin typeface="Montserrat" panose="02000505000000020004" pitchFamily="2" charset="0"/>
                <a:ea typeface="Lato"/>
                <a:cs typeface="Lato"/>
                <a:hlinkClick r:id="rId3">
                  <a:extLst>
                    <a:ext uri="{A12FA001-AC4F-418D-AE19-62706E023703}">
                      <ahyp:hlinkClr xmlns:ahyp="http://schemas.microsoft.com/office/drawing/2018/hyperlinkcolor" val="tx"/>
                    </a:ext>
                  </a:extLst>
                </a:hlinkClick>
              </a:rPr>
              <a:t>Docker</a:t>
            </a:r>
            <a:endParaRPr lang="en-US">
              <a:latin typeface="Montserrat" panose="02000505000000020004" pitchFamily="2" charset="0"/>
            </a:endParaRPr>
          </a:p>
        </p:txBody>
      </p:sp>
      <p:sp>
        <p:nvSpPr>
          <p:cNvPr id="24" name="TextBox 23">
            <a:extLst>
              <a:ext uri="{FF2B5EF4-FFF2-40B4-BE49-F238E27FC236}">
                <a16:creationId xmlns:a16="http://schemas.microsoft.com/office/drawing/2014/main" id="{D80F52CF-F70A-5F43-2B10-B6DD74BA9BAF}"/>
              </a:ext>
            </a:extLst>
          </p:cNvPr>
          <p:cNvSpPr txBox="1"/>
          <p:nvPr/>
        </p:nvSpPr>
        <p:spPr>
          <a:xfrm>
            <a:off x="338735" y="1229896"/>
            <a:ext cx="5536769" cy="4708981"/>
          </a:xfrm>
          <a:prstGeom prst="rect">
            <a:avLst/>
          </a:prstGeom>
          <a:noFill/>
        </p:spPr>
        <p:txBody>
          <a:bodyPr wrap="square" rtlCol="0">
            <a:spAutoFit/>
          </a:bodyPr>
          <a:lstStyle/>
          <a:p>
            <a:r>
              <a:rPr lang="en-GB" sz="1500">
                <a:latin typeface="Montserrat" panose="02000505000000020004" pitchFamily="2" charset="0"/>
              </a:rPr>
              <a:t>Step 1:</a:t>
            </a:r>
            <a:r>
              <a:rPr lang="en-US" sz="1500">
                <a:latin typeface="Montserrat" panose="02000505000000020004" pitchFamily="2" charset="0"/>
              </a:rPr>
              <a:t> Clone the repository using the </a:t>
            </a:r>
            <a:r>
              <a:rPr lang="en-US" sz="1500" err="1">
                <a:latin typeface="Montserrat" panose="02000505000000020004" pitchFamily="2" charset="0"/>
              </a:rPr>
              <a:t>github</a:t>
            </a:r>
            <a:r>
              <a:rPr lang="en-US" sz="1500">
                <a:latin typeface="Montserrat" panose="02000505000000020004" pitchFamily="2" charset="0"/>
              </a:rPr>
              <a:t> link above</a:t>
            </a:r>
          </a:p>
          <a:p>
            <a:r>
              <a:rPr lang="en-US" sz="1500">
                <a:solidFill>
                  <a:schemeClr val="bg2">
                    <a:lumMod val="50000"/>
                  </a:schemeClr>
                </a:solidFill>
                <a:latin typeface="Montserrat" panose="02000505000000020004" pitchFamily="2" charset="0"/>
              </a:rPr>
              <a:t>$ git clone </a:t>
            </a:r>
            <a:r>
              <a:rPr lang="en-US" sz="1500">
                <a:solidFill>
                  <a:schemeClr val="accent1"/>
                </a:solidFill>
                <a:latin typeface="Montserrat" panose="02000505000000020004" pitchFamily="2" charset="0"/>
                <a:hlinkClick r:id="rId4">
                  <a:extLst>
                    <a:ext uri="{A12FA001-AC4F-418D-AE19-62706E023703}">
                      <ahyp:hlinkClr xmlns:ahyp="http://schemas.microsoft.com/office/drawing/2018/hyperlinkcolor" val="tx"/>
                    </a:ext>
                  </a:extLst>
                </a:hlinkClick>
              </a:rPr>
              <a:t>https://github.com/Duckduck-05/MachineLearningProject.git</a:t>
            </a:r>
            <a:r>
              <a:rPr lang="en-US" sz="1500">
                <a:solidFill>
                  <a:schemeClr val="accent1"/>
                </a:solidFill>
                <a:latin typeface="Montserrat" panose="02000505000000020004" pitchFamily="2" charset="0"/>
              </a:rPr>
              <a:t> </a:t>
            </a:r>
          </a:p>
          <a:p>
            <a:endParaRPr lang="en-US" sz="1500">
              <a:latin typeface="Montserrat" panose="02000505000000020004" pitchFamily="2" charset="0"/>
            </a:endParaRPr>
          </a:p>
          <a:p>
            <a:r>
              <a:rPr lang="en-US" sz="1500">
                <a:latin typeface="Montserrat" panose="02000505000000020004" pitchFamily="2" charset="0"/>
              </a:rPr>
              <a:t>Step 2: Install dependencies</a:t>
            </a:r>
          </a:p>
          <a:p>
            <a:r>
              <a:rPr lang="en-US" sz="1500">
                <a:solidFill>
                  <a:schemeClr val="bg2">
                    <a:lumMod val="50000"/>
                  </a:schemeClr>
                </a:solidFill>
                <a:latin typeface="Montserrat" panose="02000505000000020004" pitchFamily="2" charset="0"/>
              </a:rPr>
              <a:t>$ python –m </a:t>
            </a:r>
            <a:r>
              <a:rPr lang="en-US" sz="1500" err="1">
                <a:solidFill>
                  <a:schemeClr val="bg2">
                    <a:lumMod val="50000"/>
                  </a:schemeClr>
                </a:solidFill>
                <a:latin typeface="Montserrat" panose="02000505000000020004" pitchFamily="2" charset="0"/>
              </a:rPr>
              <a:t>venv</a:t>
            </a:r>
            <a:r>
              <a:rPr lang="en-US" sz="1500">
                <a:solidFill>
                  <a:schemeClr val="bg2">
                    <a:lumMod val="50000"/>
                  </a:schemeClr>
                </a:solidFill>
                <a:latin typeface="Montserrat" panose="02000505000000020004" pitchFamily="2" charset="0"/>
              </a:rPr>
              <a:t> </a:t>
            </a:r>
            <a:r>
              <a:rPr lang="en-US" sz="1500" err="1">
                <a:solidFill>
                  <a:schemeClr val="bg2">
                    <a:lumMod val="50000"/>
                  </a:schemeClr>
                </a:solidFill>
                <a:latin typeface="Montserrat" panose="02000505000000020004" pitchFamily="2" charset="0"/>
              </a:rPr>
              <a:t>venv</a:t>
            </a:r>
            <a:endParaRPr lang="en-US" sz="1500">
              <a:solidFill>
                <a:schemeClr val="bg2">
                  <a:lumMod val="50000"/>
                </a:schemeClr>
              </a:solidFill>
              <a:latin typeface="Montserrat" panose="02000505000000020004" pitchFamily="2" charset="0"/>
            </a:endParaRPr>
          </a:p>
          <a:p>
            <a:r>
              <a:rPr lang="en-US" sz="1500">
                <a:solidFill>
                  <a:schemeClr val="bg2">
                    <a:lumMod val="50000"/>
                  </a:schemeClr>
                </a:solidFill>
                <a:latin typeface="Montserrat" panose="02000505000000020004" pitchFamily="2" charset="0"/>
              </a:rPr>
              <a:t>$ pip install –r </a:t>
            </a:r>
            <a:r>
              <a:rPr lang="en-US" sz="1500" err="1">
                <a:solidFill>
                  <a:schemeClr val="bg2">
                    <a:lumMod val="50000"/>
                  </a:schemeClr>
                </a:solidFill>
                <a:latin typeface="Montserrat" panose="02000505000000020004" pitchFamily="2" charset="0"/>
              </a:rPr>
              <a:t>requirements.txt</a:t>
            </a:r>
            <a:endParaRPr lang="en-US" sz="1500">
              <a:solidFill>
                <a:schemeClr val="bg2">
                  <a:lumMod val="50000"/>
                </a:schemeClr>
              </a:solidFill>
              <a:latin typeface="Montserrat" panose="02000505000000020004" pitchFamily="2" charset="0"/>
            </a:endParaRPr>
          </a:p>
          <a:p>
            <a:endParaRPr lang="en-US" sz="1500">
              <a:latin typeface="Montserrat" panose="02000505000000020004" pitchFamily="2" charset="0"/>
            </a:endParaRPr>
          </a:p>
          <a:p>
            <a:r>
              <a:rPr lang="en-US" sz="1500">
                <a:latin typeface="Montserrat" panose="02000505000000020004" pitchFamily="2" charset="0"/>
              </a:rPr>
              <a:t>Step 3: Run </a:t>
            </a:r>
            <a:r>
              <a:rPr lang="en-US" sz="1500" err="1">
                <a:latin typeface="Montserrat" panose="02000505000000020004" pitchFamily="2" charset="0"/>
              </a:rPr>
              <a:t>api</a:t>
            </a:r>
            <a:r>
              <a:rPr lang="en-US" sz="1500">
                <a:latin typeface="Montserrat" panose="02000505000000020004" pitchFamily="2" charset="0"/>
              </a:rPr>
              <a:t> server </a:t>
            </a:r>
          </a:p>
          <a:p>
            <a:r>
              <a:rPr lang="en-US" sz="1500">
                <a:solidFill>
                  <a:schemeClr val="bg2">
                    <a:lumMod val="50000"/>
                  </a:schemeClr>
                </a:solidFill>
                <a:latin typeface="Montserrat" panose="02000505000000020004" pitchFamily="2" charset="0"/>
              </a:rPr>
              <a:t>$ python -m </a:t>
            </a:r>
            <a:r>
              <a:rPr lang="en-US" sz="1500" err="1">
                <a:solidFill>
                  <a:schemeClr val="bg2">
                    <a:lumMod val="50000"/>
                  </a:schemeClr>
                </a:solidFill>
                <a:latin typeface="Montserrat" panose="02000505000000020004" pitchFamily="2" charset="0"/>
              </a:rPr>
              <a:t>uvicorn</a:t>
            </a:r>
            <a:r>
              <a:rPr lang="en-US" sz="1500">
                <a:solidFill>
                  <a:schemeClr val="bg2">
                    <a:lumMod val="50000"/>
                  </a:schemeClr>
                </a:solidFill>
                <a:latin typeface="Montserrat" panose="02000505000000020004" pitchFamily="2" charset="0"/>
              </a:rPr>
              <a:t> </a:t>
            </a:r>
            <a:r>
              <a:rPr lang="en-US" sz="1500" err="1">
                <a:solidFill>
                  <a:schemeClr val="bg2">
                    <a:lumMod val="50000"/>
                  </a:schemeClr>
                </a:solidFill>
                <a:latin typeface="Montserrat" panose="02000505000000020004" pitchFamily="2" charset="0"/>
              </a:rPr>
              <a:t>app.api_server:app</a:t>
            </a:r>
            <a:r>
              <a:rPr lang="en-US" sz="1500">
                <a:solidFill>
                  <a:schemeClr val="bg2">
                    <a:lumMod val="50000"/>
                  </a:schemeClr>
                </a:solidFill>
                <a:latin typeface="Montserrat" panose="02000505000000020004" pitchFamily="2" charset="0"/>
              </a:rPr>
              <a:t> --host localhost --port 8000 --reload</a:t>
            </a:r>
          </a:p>
          <a:p>
            <a:endParaRPr lang="en-US" sz="1500">
              <a:latin typeface="Montserrat" panose="02000505000000020004" pitchFamily="2" charset="0"/>
            </a:endParaRPr>
          </a:p>
          <a:p>
            <a:r>
              <a:rPr lang="en-US" sz="1500">
                <a:latin typeface="Montserrat" panose="02000505000000020004" pitchFamily="2" charset="0"/>
              </a:rPr>
              <a:t>Step 4: run the scheduler task </a:t>
            </a:r>
          </a:p>
          <a:p>
            <a:r>
              <a:rPr lang="en-US" sz="1500">
                <a:solidFill>
                  <a:schemeClr val="bg2">
                    <a:lumMod val="50000"/>
                  </a:schemeClr>
                </a:solidFill>
                <a:latin typeface="Montserrat" panose="02000505000000020004" pitchFamily="2" charset="0"/>
              </a:rPr>
              <a:t>$ python –m </a:t>
            </a:r>
            <a:r>
              <a:rPr lang="en-US" sz="1500" err="1">
                <a:solidFill>
                  <a:schemeClr val="bg2">
                    <a:lumMod val="50000"/>
                  </a:schemeClr>
                </a:solidFill>
                <a:latin typeface="Montserrat" panose="02000505000000020004" pitchFamily="2" charset="0"/>
              </a:rPr>
              <a:t>app.main_worker</a:t>
            </a:r>
            <a:endParaRPr lang="en-US" sz="1500">
              <a:solidFill>
                <a:schemeClr val="bg2">
                  <a:lumMod val="50000"/>
                </a:schemeClr>
              </a:solidFill>
              <a:latin typeface="Montserrat" panose="02000505000000020004" pitchFamily="2" charset="0"/>
            </a:endParaRPr>
          </a:p>
          <a:p>
            <a:endParaRPr lang="en-US" sz="1500">
              <a:latin typeface="Montserrat" panose="02000505000000020004" pitchFamily="2" charset="0"/>
            </a:endParaRPr>
          </a:p>
          <a:p>
            <a:r>
              <a:rPr lang="en-US" sz="1500">
                <a:latin typeface="Montserrat" panose="02000505000000020004" pitchFamily="2" charset="0"/>
              </a:rPr>
              <a:t>Step 5: Run our website </a:t>
            </a:r>
          </a:p>
          <a:p>
            <a:r>
              <a:rPr lang="en-US" sz="1500">
                <a:solidFill>
                  <a:schemeClr val="bg2">
                    <a:lumMod val="50000"/>
                  </a:schemeClr>
                </a:solidFill>
                <a:latin typeface="Montserrat" panose="02000505000000020004" pitchFamily="2" charset="0"/>
              </a:rPr>
              <a:t>$ </a:t>
            </a:r>
            <a:r>
              <a:rPr lang="en-US" sz="1500" err="1">
                <a:solidFill>
                  <a:schemeClr val="bg2">
                    <a:lumMod val="50000"/>
                  </a:schemeClr>
                </a:solidFill>
                <a:latin typeface="Montserrat" panose="02000505000000020004" pitchFamily="2" charset="0"/>
              </a:rPr>
              <a:t>streamlit</a:t>
            </a:r>
            <a:r>
              <a:rPr lang="en-US" sz="1500">
                <a:solidFill>
                  <a:schemeClr val="bg2">
                    <a:lumMod val="50000"/>
                  </a:schemeClr>
                </a:solidFill>
                <a:latin typeface="Montserrat" panose="02000505000000020004" pitchFamily="2" charset="0"/>
              </a:rPr>
              <a:t> run </a:t>
            </a:r>
            <a:r>
              <a:rPr lang="en-US" sz="1500" err="1">
                <a:solidFill>
                  <a:schemeClr val="bg2">
                    <a:lumMod val="50000"/>
                  </a:schemeClr>
                </a:solidFill>
                <a:latin typeface="Montserrat" panose="02000505000000020004" pitchFamily="2" charset="0"/>
              </a:rPr>
              <a:t>ui</a:t>
            </a:r>
            <a:r>
              <a:rPr lang="en-US" sz="1500">
                <a:solidFill>
                  <a:schemeClr val="bg2">
                    <a:lumMod val="50000"/>
                  </a:schemeClr>
                </a:solidFill>
                <a:latin typeface="Montserrat" panose="02000505000000020004" pitchFamily="2" charset="0"/>
              </a:rPr>
              <a:t>/</a:t>
            </a:r>
            <a:r>
              <a:rPr lang="en-US" sz="1500" err="1">
                <a:solidFill>
                  <a:schemeClr val="bg2">
                    <a:lumMod val="50000"/>
                  </a:schemeClr>
                </a:solidFill>
                <a:latin typeface="Montserrat" panose="02000505000000020004" pitchFamily="2" charset="0"/>
              </a:rPr>
              <a:t>app.py</a:t>
            </a:r>
            <a:r>
              <a:rPr lang="en-US" sz="1500">
                <a:solidFill>
                  <a:schemeClr val="bg2">
                    <a:lumMod val="50000"/>
                  </a:schemeClr>
                </a:solidFill>
                <a:latin typeface="Montserrat" panose="02000505000000020004" pitchFamily="2" charset="0"/>
              </a:rPr>
              <a:t> --</a:t>
            </a:r>
            <a:r>
              <a:rPr lang="en-US" sz="1500" err="1">
                <a:solidFill>
                  <a:schemeClr val="bg2">
                    <a:lumMod val="50000"/>
                  </a:schemeClr>
                </a:solidFill>
                <a:latin typeface="Montserrat" panose="02000505000000020004" pitchFamily="2" charset="0"/>
              </a:rPr>
              <a:t>server.port</a:t>
            </a:r>
            <a:r>
              <a:rPr lang="en-US" sz="1500">
                <a:solidFill>
                  <a:schemeClr val="bg2">
                    <a:lumMod val="50000"/>
                  </a:schemeClr>
                </a:solidFill>
                <a:latin typeface="Montserrat" panose="02000505000000020004" pitchFamily="2" charset="0"/>
              </a:rPr>
              <a:t> 8501 --</a:t>
            </a:r>
            <a:r>
              <a:rPr lang="en-US" sz="1500" err="1">
                <a:solidFill>
                  <a:schemeClr val="bg2">
                    <a:lumMod val="50000"/>
                  </a:schemeClr>
                </a:solidFill>
                <a:latin typeface="Montserrat" panose="02000505000000020004" pitchFamily="2" charset="0"/>
              </a:rPr>
              <a:t>server.address</a:t>
            </a:r>
            <a:r>
              <a:rPr lang="en-US" sz="1500">
                <a:solidFill>
                  <a:schemeClr val="bg2">
                    <a:lumMod val="50000"/>
                  </a:schemeClr>
                </a:solidFill>
                <a:latin typeface="Montserrat" panose="02000505000000020004" pitchFamily="2" charset="0"/>
              </a:rPr>
              <a:t> localhost</a:t>
            </a:r>
          </a:p>
          <a:p>
            <a:endParaRPr lang="en-US" sz="1500">
              <a:latin typeface="Montserrat" panose="02000505000000020004" pitchFamily="2" charset="0"/>
            </a:endParaRPr>
          </a:p>
          <a:p>
            <a:r>
              <a:rPr lang="en-US" sz="1500">
                <a:latin typeface="Montserrat" panose="02000505000000020004" pitchFamily="2" charset="0"/>
              </a:rPr>
              <a:t>Step 6: Head to </a:t>
            </a:r>
            <a:r>
              <a:rPr lang="en-US" sz="1500">
                <a:solidFill>
                  <a:schemeClr val="bg2">
                    <a:lumMod val="50000"/>
                  </a:schemeClr>
                </a:solidFill>
                <a:latin typeface="Montserrat" panose="02000505000000020004" pitchFamily="2" charset="0"/>
              </a:rPr>
              <a:t>localhost:8501 </a:t>
            </a:r>
            <a:r>
              <a:rPr lang="en-US" sz="1500">
                <a:latin typeface="Montserrat" panose="02000505000000020004" pitchFamily="2" charset="0"/>
              </a:rPr>
              <a:t>to access the website</a:t>
            </a:r>
          </a:p>
        </p:txBody>
      </p:sp>
      <p:sp>
        <p:nvSpPr>
          <p:cNvPr id="30" name="TextBox 29">
            <a:extLst>
              <a:ext uri="{FF2B5EF4-FFF2-40B4-BE49-F238E27FC236}">
                <a16:creationId xmlns:a16="http://schemas.microsoft.com/office/drawing/2014/main" id="{5E3BA66B-BA63-FCAD-5A81-B2C15F610889}"/>
              </a:ext>
            </a:extLst>
          </p:cNvPr>
          <p:cNvSpPr txBox="1"/>
          <p:nvPr/>
        </p:nvSpPr>
        <p:spPr>
          <a:xfrm>
            <a:off x="6500508" y="1259406"/>
            <a:ext cx="5536769" cy="2400657"/>
          </a:xfrm>
          <a:prstGeom prst="rect">
            <a:avLst/>
          </a:prstGeom>
          <a:noFill/>
        </p:spPr>
        <p:txBody>
          <a:bodyPr wrap="square" rtlCol="0">
            <a:spAutoFit/>
          </a:bodyPr>
          <a:lstStyle/>
          <a:p>
            <a:r>
              <a:rPr lang="en-GB" sz="1500">
                <a:latin typeface="Montserrat" panose="02000505000000020004" pitchFamily="2" charset="0"/>
              </a:rPr>
              <a:t>Step 1:</a:t>
            </a:r>
            <a:r>
              <a:rPr lang="en-US" sz="1500">
                <a:latin typeface="Montserrat" panose="02000505000000020004" pitchFamily="2" charset="0"/>
              </a:rPr>
              <a:t> Pull the repository using the docker link above</a:t>
            </a:r>
          </a:p>
          <a:p>
            <a:r>
              <a:rPr lang="en-US" sz="1500">
                <a:solidFill>
                  <a:schemeClr val="bg2">
                    <a:lumMod val="50000"/>
                  </a:schemeClr>
                </a:solidFill>
                <a:latin typeface="Montserrat" panose="02000505000000020004" pitchFamily="2" charset="0"/>
              </a:rPr>
              <a:t>$ docker pull </a:t>
            </a:r>
            <a:r>
              <a:rPr lang="en-US" sz="1500" err="1">
                <a:solidFill>
                  <a:schemeClr val="bg2">
                    <a:lumMod val="50000"/>
                  </a:schemeClr>
                </a:solidFill>
                <a:latin typeface="Montserrat" panose="02000505000000020004" pitchFamily="2" charset="0"/>
              </a:rPr>
              <a:t>hungtrab</a:t>
            </a:r>
            <a:r>
              <a:rPr lang="en-US" sz="1500">
                <a:solidFill>
                  <a:schemeClr val="bg2">
                    <a:lumMod val="50000"/>
                  </a:schemeClr>
                </a:solidFill>
                <a:latin typeface="Montserrat" panose="02000505000000020004" pitchFamily="2" charset="0"/>
              </a:rPr>
              <a:t>/</a:t>
            </a:r>
            <a:r>
              <a:rPr lang="en-US" sz="1500" err="1">
                <a:solidFill>
                  <a:schemeClr val="bg2">
                    <a:lumMod val="50000"/>
                  </a:schemeClr>
                </a:solidFill>
                <a:latin typeface="Montserrat" panose="02000505000000020004" pitchFamily="2" charset="0"/>
              </a:rPr>
              <a:t>stock_prediction:latest</a:t>
            </a:r>
            <a:endParaRPr lang="en-US" sz="1500">
              <a:solidFill>
                <a:schemeClr val="accent1"/>
              </a:solidFill>
              <a:latin typeface="Montserrat" panose="02000505000000020004" pitchFamily="2" charset="0"/>
            </a:endParaRPr>
          </a:p>
          <a:p>
            <a:endParaRPr lang="en-US" sz="1500">
              <a:latin typeface="Montserrat" panose="02000505000000020004" pitchFamily="2" charset="0"/>
            </a:endParaRPr>
          </a:p>
          <a:p>
            <a:r>
              <a:rPr lang="en-US" sz="1500">
                <a:latin typeface="Montserrat" panose="02000505000000020004" pitchFamily="2" charset="0"/>
              </a:rPr>
              <a:t>Step 2: Copy the docker-</a:t>
            </a:r>
            <a:r>
              <a:rPr lang="en-US" sz="1500" err="1">
                <a:latin typeface="Montserrat" panose="02000505000000020004" pitchFamily="2" charset="0"/>
              </a:rPr>
              <a:t>compose.yml</a:t>
            </a:r>
            <a:r>
              <a:rPr lang="en-US" sz="1500">
                <a:latin typeface="Montserrat" panose="02000505000000020004" pitchFamily="2" charset="0"/>
              </a:rPr>
              <a:t> file in </a:t>
            </a:r>
            <a:r>
              <a:rPr lang="en-US" sz="1500" err="1">
                <a:latin typeface="Montserrat" panose="02000505000000020004" pitchFamily="2" charset="0"/>
              </a:rPr>
              <a:t>Github</a:t>
            </a:r>
            <a:r>
              <a:rPr lang="en-US" sz="1500">
                <a:latin typeface="Montserrat" panose="02000505000000020004" pitchFamily="2" charset="0"/>
              </a:rPr>
              <a:t> to local folder</a:t>
            </a:r>
          </a:p>
          <a:p>
            <a:endParaRPr lang="en-US" sz="1500">
              <a:latin typeface="Montserrat" panose="02000505000000020004" pitchFamily="2" charset="0"/>
            </a:endParaRPr>
          </a:p>
          <a:p>
            <a:r>
              <a:rPr lang="en-US" sz="1500">
                <a:latin typeface="Montserrat" panose="02000505000000020004" pitchFamily="2" charset="0"/>
              </a:rPr>
              <a:t>Step 3: Run the container</a:t>
            </a:r>
            <a:r>
              <a:rPr lang="vi-VN" sz="1500">
                <a:latin typeface="Montserrat" panose="02000505000000020004" pitchFamily="2" charset="0"/>
              </a:rPr>
              <a:t> and services</a:t>
            </a:r>
            <a:endParaRPr lang="en-US" sz="1500">
              <a:latin typeface="Montserrat" panose="02000505000000020004" pitchFamily="2" charset="0"/>
            </a:endParaRPr>
          </a:p>
          <a:p>
            <a:r>
              <a:rPr lang="en-US" sz="1500">
                <a:solidFill>
                  <a:schemeClr val="bg2">
                    <a:lumMod val="50000"/>
                  </a:schemeClr>
                </a:solidFill>
                <a:latin typeface="Montserrat" panose="02000505000000020004" pitchFamily="2" charset="0"/>
              </a:rPr>
              <a:t>$ docker-compose up</a:t>
            </a:r>
            <a:endParaRPr lang="en-US" sz="1500">
              <a:latin typeface="Montserrat" panose="02000505000000020004" pitchFamily="2" charset="0"/>
            </a:endParaRPr>
          </a:p>
          <a:p>
            <a:endParaRPr lang="en-US" sz="1500">
              <a:latin typeface="Montserrat" panose="02000505000000020004" pitchFamily="2" charset="0"/>
            </a:endParaRPr>
          </a:p>
          <a:p>
            <a:r>
              <a:rPr lang="en-US" sz="1500">
                <a:latin typeface="Montserrat" panose="02000505000000020004" pitchFamily="2" charset="0"/>
              </a:rPr>
              <a:t>Step 4: Head to </a:t>
            </a:r>
            <a:r>
              <a:rPr lang="en-US" sz="1500">
                <a:solidFill>
                  <a:schemeClr val="bg2">
                    <a:lumMod val="50000"/>
                  </a:schemeClr>
                </a:solidFill>
                <a:latin typeface="Montserrat" panose="02000505000000020004" pitchFamily="2" charset="0"/>
              </a:rPr>
              <a:t>localhost:8501 </a:t>
            </a:r>
            <a:r>
              <a:rPr lang="en-US" sz="1500">
                <a:latin typeface="Montserrat" panose="02000505000000020004" pitchFamily="2" charset="0"/>
              </a:rPr>
              <a:t>to access the website</a:t>
            </a:r>
          </a:p>
        </p:txBody>
      </p:sp>
      <p:cxnSp>
        <p:nvCxnSpPr>
          <p:cNvPr id="3" name="Straight Connector 2">
            <a:extLst>
              <a:ext uri="{FF2B5EF4-FFF2-40B4-BE49-F238E27FC236}">
                <a16:creationId xmlns:a16="http://schemas.microsoft.com/office/drawing/2014/main" id="{0AC9C8F1-6859-D8CA-9B01-B27E1838CFC3}"/>
              </a:ext>
            </a:extLst>
          </p:cNvPr>
          <p:cNvCxnSpPr>
            <a:cxnSpLocks/>
          </p:cNvCxnSpPr>
          <p:nvPr/>
        </p:nvCxnSpPr>
        <p:spPr>
          <a:xfrm flipH="1">
            <a:off x="6096000" y="3819727"/>
            <a:ext cx="6096000" cy="0"/>
          </a:xfrm>
          <a:prstGeom prst="line">
            <a:avLst/>
          </a:prstGeom>
          <a:ln w="38100">
            <a:solidFill>
              <a:srgbClr val="EDA20A"/>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920A5E-B7C3-D5F5-3907-C266ADDEC18E}"/>
              </a:ext>
            </a:extLst>
          </p:cNvPr>
          <p:cNvSpPr txBox="1"/>
          <p:nvPr/>
        </p:nvSpPr>
        <p:spPr>
          <a:xfrm>
            <a:off x="6500508" y="3979392"/>
            <a:ext cx="6099242" cy="369332"/>
          </a:xfrm>
          <a:prstGeom prst="rect">
            <a:avLst/>
          </a:prstGeom>
          <a:noFill/>
        </p:spPr>
        <p:txBody>
          <a:bodyPr wrap="square">
            <a:spAutoFit/>
          </a:bodyPr>
          <a:lstStyle/>
          <a:p>
            <a:r>
              <a:rPr lang="en-GB">
                <a:solidFill>
                  <a:srgbClr val="FF0000"/>
                </a:solidFill>
                <a:latin typeface="Montserrat" panose="02000505000000020004" pitchFamily="2" charset="0"/>
                <a:ea typeface="Lato"/>
                <a:cs typeface="Lato"/>
              </a:rPr>
              <a:t>Our Website</a:t>
            </a:r>
            <a:endParaRPr lang="en-US">
              <a:latin typeface="Montserrat" panose="02000505000000020004" pitchFamily="2" charset="0"/>
            </a:endParaRPr>
          </a:p>
        </p:txBody>
      </p:sp>
      <p:sp>
        <p:nvSpPr>
          <p:cNvPr id="10" name="TextBox 9">
            <a:extLst>
              <a:ext uri="{FF2B5EF4-FFF2-40B4-BE49-F238E27FC236}">
                <a16:creationId xmlns:a16="http://schemas.microsoft.com/office/drawing/2014/main" id="{EA79511F-9E2B-7B14-67BC-956DDD360D9D}"/>
              </a:ext>
            </a:extLst>
          </p:cNvPr>
          <p:cNvSpPr txBox="1"/>
          <p:nvPr/>
        </p:nvSpPr>
        <p:spPr>
          <a:xfrm>
            <a:off x="6500508" y="4455139"/>
            <a:ext cx="5536769" cy="1938992"/>
          </a:xfrm>
          <a:prstGeom prst="rect">
            <a:avLst/>
          </a:prstGeom>
          <a:noFill/>
        </p:spPr>
        <p:txBody>
          <a:bodyPr wrap="square" rtlCol="0">
            <a:spAutoFit/>
          </a:bodyPr>
          <a:lstStyle/>
          <a:p>
            <a:r>
              <a:rPr lang="en-US" sz="1500">
                <a:latin typeface="Montserrat" panose="02000505000000020004" pitchFamily="2" charset="0"/>
              </a:rPr>
              <a:t>We also host the project using AWS EC2 and </a:t>
            </a:r>
            <a:r>
              <a:rPr lang="en-US" sz="1500" err="1">
                <a:latin typeface="Montserrat" panose="02000505000000020004" pitchFamily="2" charset="0"/>
              </a:rPr>
              <a:t>Streamlit</a:t>
            </a:r>
            <a:r>
              <a:rPr lang="en-US" sz="1500">
                <a:latin typeface="Montserrat" panose="02000505000000020004" pitchFamily="2" charset="0"/>
              </a:rPr>
              <a:t> app. The website is available at:</a:t>
            </a:r>
          </a:p>
          <a:p>
            <a:endParaRPr lang="en-US" sz="1500">
              <a:latin typeface="Montserrat" panose="02000505000000020004" pitchFamily="2" charset="0"/>
              <a:hlinkClick r:id="rId5"/>
            </a:endParaRPr>
          </a:p>
          <a:p>
            <a:r>
              <a:rPr lang="en-US" sz="1500">
                <a:latin typeface="Montserrat" panose="02000505000000020004" pitchFamily="2" charset="0"/>
                <a:hlinkClick r:id="rId5"/>
              </a:rPr>
              <a:t>https://stockbook.streamlit.app/</a:t>
            </a:r>
            <a:endParaRPr lang="en-US" sz="1500">
              <a:latin typeface="Montserrat" panose="02000505000000020004" pitchFamily="2" charset="0"/>
            </a:endParaRPr>
          </a:p>
          <a:p>
            <a:endParaRPr lang="en-US" sz="1500">
              <a:latin typeface="Montserrat" panose="02000505000000020004" pitchFamily="2" charset="0"/>
            </a:endParaRPr>
          </a:p>
          <a:p>
            <a:r>
              <a:rPr lang="en-US" sz="1500">
                <a:latin typeface="Montserrat" panose="02000505000000020004" pitchFamily="2" charset="0"/>
                <a:hlinkClick r:id="rId6"/>
              </a:rPr>
              <a:t>http://52.64.105.162:8501/</a:t>
            </a:r>
            <a:r>
              <a:rPr lang="vi-VN" sz="1500">
                <a:latin typeface="Montserrat" panose="02000505000000020004" pitchFamily="2" charset="0"/>
              </a:rPr>
              <a:t> (mirror link)</a:t>
            </a:r>
          </a:p>
          <a:p>
            <a:endParaRPr lang="en-US" sz="1500">
              <a:latin typeface="Montserrat" panose="02000505000000020004" pitchFamily="2" charset="0"/>
            </a:endParaRPr>
          </a:p>
          <a:p>
            <a:endParaRPr lang="en-US" sz="1500">
              <a:latin typeface="Montserrat" panose="02000505000000020004" pitchFamily="2" charset="0"/>
            </a:endParaRPr>
          </a:p>
        </p:txBody>
      </p:sp>
    </p:spTree>
    <p:extLst>
      <p:ext uri="{BB962C8B-B14F-4D97-AF65-F5344CB8AC3E}">
        <p14:creationId xmlns:p14="http://schemas.microsoft.com/office/powerpoint/2010/main" val="938876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1810679" y="2862922"/>
            <a:ext cx="8570643" cy="1132157"/>
          </a:xfrm>
        </p:spPr>
        <p:txBody>
          <a:bodyPr/>
          <a:lstStyle/>
          <a:p>
            <a:r>
              <a:rPr lang="en-US" sz="7200"/>
              <a:t>References</a:t>
            </a:r>
          </a:p>
        </p:txBody>
      </p:sp>
    </p:spTree>
    <p:extLst>
      <p:ext uri="{BB962C8B-B14F-4D97-AF65-F5344CB8AC3E}">
        <p14:creationId xmlns:p14="http://schemas.microsoft.com/office/powerpoint/2010/main" val="3924917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t>REFERENCES</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62</a:t>
            </a:fld>
            <a:endParaRPr lang="en-US"/>
          </a:p>
        </p:txBody>
      </p:sp>
      <p:sp>
        <p:nvSpPr>
          <p:cNvPr id="7" name="Content Placeholder 2">
            <a:extLst>
              <a:ext uri="{FF2B5EF4-FFF2-40B4-BE49-F238E27FC236}">
                <a16:creationId xmlns:a16="http://schemas.microsoft.com/office/drawing/2014/main" id="{E1B92756-CA4A-7223-BCAF-1CE878D40A16}"/>
              </a:ext>
            </a:extLst>
          </p:cNvPr>
          <p:cNvSpPr txBox="1">
            <a:spLocks/>
          </p:cNvSpPr>
          <p:nvPr/>
        </p:nvSpPr>
        <p:spPr>
          <a:xfrm>
            <a:off x="338735" y="1059872"/>
            <a:ext cx="11514527" cy="55695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latin typeface="Montserrat" pitchFamily="2" charset="77"/>
              </a:rPr>
              <a:t>[1] S. Basak, S. Kar, S. Saha, L. </a:t>
            </a:r>
            <a:r>
              <a:rPr lang="en-US" sz="1600" err="1">
                <a:latin typeface="Montserrat" pitchFamily="2" charset="77"/>
              </a:rPr>
              <a:t>Khaidem</a:t>
            </a:r>
            <a:r>
              <a:rPr lang="en-US" sz="1600">
                <a:latin typeface="Montserrat" pitchFamily="2" charset="77"/>
              </a:rPr>
              <a:t>, and S. R. Dey, “Predicting the direction of stock market prices using tree-based classifiers,” </a:t>
            </a:r>
            <a:r>
              <a:rPr lang="en-US" sz="1600" i="1">
                <a:latin typeface="Montserrat" pitchFamily="2" charset="77"/>
              </a:rPr>
              <a:t>The North American Journal of Economics and Finance</a:t>
            </a:r>
            <a:r>
              <a:rPr lang="en-US" sz="1600">
                <a:latin typeface="Montserrat" pitchFamily="2" charset="77"/>
              </a:rPr>
              <a:t>, vol. 47, pp. 552–567, 2019. </a:t>
            </a:r>
            <a:r>
              <a:rPr lang="en-US" sz="1600">
                <a:latin typeface="Montserrat" pitchFamily="2" charset="77"/>
                <a:hlinkClick r:id="rId3"/>
              </a:rPr>
              <a:t>https://doi.org/10.1016/j.najef.2018.06.013</a:t>
            </a:r>
            <a:endParaRPr lang="en-US" sz="1600">
              <a:latin typeface="Montserrat" pitchFamily="2" charset="77"/>
            </a:endParaRPr>
          </a:p>
          <a:p>
            <a:pPr marL="0" indent="0">
              <a:buNone/>
            </a:pPr>
            <a:r>
              <a:rPr lang="en-US" sz="1600">
                <a:latin typeface="Montserrat" pitchFamily="2" charset="77"/>
              </a:rPr>
              <a:t>[2] S. Hochreiter and J. </a:t>
            </a:r>
            <a:r>
              <a:rPr lang="en-US" sz="1600" err="1">
                <a:latin typeface="Montserrat" pitchFamily="2" charset="77"/>
              </a:rPr>
              <a:t>Schmidhuber</a:t>
            </a:r>
            <a:r>
              <a:rPr lang="en-US" sz="1600">
                <a:latin typeface="Montserrat" pitchFamily="2" charset="77"/>
              </a:rPr>
              <a:t>, “Long short-term memory,” </a:t>
            </a:r>
            <a:r>
              <a:rPr lang="en-US" sz="1600" i="1">
                <a:latin typeface="Montserrat" pitchFamily="2" charset="77"/>
              </a:rPr>
              <a:t>Neural Computation</a:t>
            </a:r>
            <a:r>
              <a:rPr lang="en-US" sz="1600">
                <a:latin typeface="Montserrat" pitchFamily="2" charset="77"/>
              </a:rPr>
              <a:t>, vol. 9, no. 8, pp. 1735–1780, 1997. </a:t>
            </a:r>
            <a:r>
              <a:rPr lang="en-US" sz="1600">
                <a:latin typeface="Montserrat" pitchFamily="2" charset="77"/>
                <a:hlinkClick r:id="rId4"/>
              </a:rPr>
              <a:t>https://doi.org/10.1162/neco.1997.9.8.1735</a:t>
            </a:r>
            <a:endParaRPr lang="en-US" sz="1600">
              <a:latin typeface="Montserrat" pitchFamily="2" charset="77"/>
            </a:endParaRPr>
          </a:p>
          <a:p>
            <a:pPr marL="0" indent="0">
              <a:buNone/>
            </a:pPr>
            <a:r>
              <a:rPr lang="en-US" sz="1600">
                <a:latin typeface="Montserrat" pitchFamily="2" charset="77"/>
              </a:rPr>
              <a:t>[3] F. Black, “Noise,” </a:t>
            </a:r>
            <a:r>
              <a:rPr lang="en-US" sz="1600" i="1">
                <a:latin typeface="Montserrat" pitchFamily="2" charset="77"/>
              </a:rPr>
              <a:t>The Journal of Finance</a:t>
            </a:r>
            <a:r>
              <a:rPr lang="en-US" sz="1600">
                <a:latin typeface="Montserrat" pitchFamily="2" charset="77"/>
              </a:rPr>
              <a:t>, vol. 41, no. 3, pp. 528–543, 1986. </a:t>
            </a:r>
            <a:r>
              <a:rPr lang="en-US" sz="1600">
                <a:latin typeface="Montserrat" pitchFamily="2" charset="77"/>
                <a:hlinkClick r:id="rId5"/>
              </a:rPr>
              <a:t>https://doi.org/10.1111/j.1540-6261.1986.tb04513.x</a:t>
            </a:r>
            <a:endParaRPr lang="en-US" sz="1600">
              <a:latin typeface="Montserrat" pitchFamily="2" charset="77"/>
            </a:endParaRPr>
          </a:p>
          <a:p>
            <a:pPr marL="0" indent="0">
              <a:buNone/>
            </a:pPr>
            <a:r>
              <a:rPr lang="en-US" sz="1600">
                <a:latin typeface="Montserrat" pitchFamily="2" charset="77"/>
              </a:rPr>
              <a:t>[4] K. Pearson, “On lines and planes of closest fit to systems of points in space,” </a:t>
            </a:r>
            <a:r>
              <a:rPr lang="en-US" sz="1600" i="1">
                <a:latin typeface="Montserrat" pitchFamily="2" charset="77"/>
              </a:rPr>
              <a:t>Philosophical Magazine</a:t>
            </a:r>
            <a:r>
              <a:rPr lang="en-US" sz="1600">
                <a:latin typeface="Montserrat" pitchFamily="2" charset="77"/>
              </a:rPr>
              <a:t>, vol. 2, no. 11, pp. 559–572, 1901. </a:t>
            </a:r>
            <a:r>
              <a:rPr lang="en-US" sz="1600">
                <a:latin typeface="Montserrat" pitchFamily="2" charset="77"/>
                <a:hlinkClick r:id="rId6"/>
              </a:rPr>
              <a:t>https://doi.org/10.1080/14786440109462720</a:t>
            </a:r>
            <a:endParaRPr lang="en-US" sz="1600">
              <a:latin typeface="Montserrat" pitchFamily="2" charset="77"/>
            </a:endParaRPr>
          </a:p>
          <a:p>
            <a:pPr marL="0" indent="0">
              <a:buNone/>
            </a:pPr>
            <a:r>
              <a:rPr lang="en-US" sz="1600">
                <a:latin typeface="Montserrat" pitchFamily="2" charset="77"/>
              </a:rPr>
              <a:t>[5] R. M. Schmidt, “Recurrent Neural Networks (RNNs): A gentle Introduction and Overview,” </a:t>
            </a:r>
            <a:r>
              <a:rPr lang="en-US" sz="1600" i="1" err="1">
                <a:latin typeface="Montserrat" pitchFamily="2" charset="77"/>
              </a:rPr>
              <a:t>arXiv</a:t>
            </a:r>
            <a:r>
              <a:rPr lang="en-US" sz="1600" i="1">
                <a:latin typeface="Montserrat" pitchFamily="2" charset="77"/>
              </a:rPr>
              <a:t> preprint arXiv:1912.05911</a:t>
            </a:r>
            <a:r>
              <a:rPr lang="en-US" sz="1600">
                <a:latin typeface="Montserrat" pitchFamily="2" charset="77"/>
              </a:rPr>
              <a:t>, 2019. </a:t>
            </a:r>
            <a:r>
              <a:rPr lang="en-US" sz="1600">
                <a:latin typeface="Montserrat" pitchFamily="2" charset="77"/>
                <a:hlinkClick r:id="rId7"/>
              </a:rPr>
              <a:t>https://arxiv.org/abs/1912.05911</a:t>
            </a:r>
            <a:endParaRPr lang="en-US" sz="1600">
              <a:latin typeface="Montserrat" pitchFamily="2" charset="77"/>
            </a:endParaRPr>
          </a:p>
          <a:p>
            <a:pPr marL="0" indent="0">
              <a:buNone/>
            </a:pPr>
            <a:r>
              <a:rPr lang="en-US" sz="1600">
                <a:latin typeface="Montserrat" pitchFamily="2" charset="77"/>
              </a:rPr>
              <a:t>[6] P. Cunningham and S. J. Delany, “k-Nearest </a:t>
            </a:r>
            <a:r>
              <a:rPr lang="en-US" sz="1600" err="1">
                <a:latin typeface="Montserrat" pitchFamily="2" charset="77"/>
              </a:rPr>
              <a:t>Neighbour</a:t>
            </a:r>
            <a:r>
              <a:rPr lang="en-US" sz="1600">
                <a:latin typeface="Montserrat" pitchFamily="2" charset="77"/>
              </a:rPr>
              <a:t> Classifiers: 2nd Edition (with Python examples),” </a:t>
            </a:r>
            <a:r>
              <a:rPr lang="en-US" sz="1600" i="1" err="1">
                <a:latin typeface="Montserrat" pitchFamily="2" charset="77"/>
              </a:rPr>
              <a:t>arXiv</a:t>
            </a:r>
            <a:r>
              <a:rPr lang="en-US" sz="1600" i="1">
                <a:latin typeface="Montserrat" pitchFamily="2" charset="77"/>
              </a:rPr>
              <a:t> preprint arXiv:2004.04523</a:t>
            </a:r>
            <a:r>
              <a:rPr lang="en-US" sz="1600">
                <a:latin typeface="Montserrat" pitchFamily="2" charset="77"/>
              </a:rPr>
              <a:t>, 2020. </a:t>
            </a:r>
            <a:r>
              <a:rPr lang="en-US" sz="1600">
                <a:latin typeface="Montserrat" pitchFamily="2" charset="77"/>
                <a:hlinkClick r:id="rId8"/>
              </a:rPr>
              <a:t>https://arxiv.org/abs/2004.04523</a:t>
            </a:r>
            <a:endParaRPr lang="en-US" sz="1600">
              <a:latin typeface="Montserrat" pitchFamily="2" charset="77"/>
            </a:endParaRPr>
          </a:p>
          <a:p>
            <a:pPr marL="0" indent="0">
              <a:buNone/>
            </a:pPr>
            <a:r>
              <a:rPr lang="en-US" sz="1600">
                <a:latin typeface="Montserrat" pitchFamily="2" charset="77"/>
              </a:rPr>
              <a:t>[7] P. Probst, M. Wright, and A.-L. Boulesteix, “Hyperparameters and tuning strategies for random forest,” </a:t>
            </a:r>
            <a:r>
              <a:rPr lang="en-US" sz="1600" i="1">
                <a:latin typeface="Montserrat" pitchFamily="2" charset="77"/>
              </a:rPr>
              <a:t>WIREs Data Mining and Knowledge Discovery</a:t>
            </a:r>
            <a:r>
              <a:rPr lang="en-US" sz="1600">
                <a:latin typeface="Montserrat" pitchFamily="2" charset="77"/>
              </a:rPr>
              <a:t>, vol. 9, no. 3, e1301, 2019. </a:t>
            </a:r>
            <a:r>
              <a:rPr lang="en-US" sz="1600" u="sng">
                <a:solidFill>
                  <a:schemeClr val="accent1"/>
                </a:solidFill>
                <a:latin typeface="Montserrat" pitchFamily="2" charset="77"/>
              </a:rPr>
              <a:t>https://</a:t>
            </a:r>
            <a:r>
              <a:rPr lang="en-US" sz="1600" u="sng" err="1">
                <a:solidFill>
                  <a:schemeClr val="accent1"/>
                </a:solidFill>
                <a:latin typeface="Montserrat" pitchFamily="2" charset="77"/>
              </a:rPr>
              <a:t>doi.org</a:t>
            </a:r>
            <a:r>
              <a:rPr lang="en-US" sz="1600" u="sng">
                <a:solidFill>
                  <a:schemeClr val="accent1"/>
                </a:solidFill>
                <a:latin typeface="Montserrat" pitchFamily="2" charset="77"/>
              </a:rPr>
              <a:t>/10.1002/widm.1301</a:t>
            </a:r>
          </a:p>
          <a:p>
            <a:pPr marL="0" indent="0">
              <a:buNone/>
            </a:pPr>
            <a:r>
              <a:rPr lang="en-US" sz="1600">
                <a:latin typeface="Montserrat" pitchFamily="2" charset="77"/>
              </a:rPr>
              <a:t>[8] Y. Wang, Y. Zhang, and Y. Wang, “Stock market prediction with multi-information fusion and recurrent neural network,” in </a:t>
            </a:r>
            <a:r>
              <a:rPr lang="en-US" sz="1600" i="1">
                <a:latin typeface="Montserrat" pitchFamily="2" charset="77"/>
              </a:rPr>
              <a:t>2019 IEEE 10th International Conference on Software Engineering and Service Science (ICSESS)</a:t>
            </a:r>
            <a:r>
              <a:rPr lang="en-US" sz="1600">
                <a:latin typeface="Montserrat" pitchFamily="2" charset="77"/>
              </a:rPr>
              <a:t>, Beijing, China, 2019, pp. 685–688. </a:t>
            </a:r>
            <a:r>
              <a:rPr lang="en-US" sz="1600" u="sng">
                <a:solidFill>
                  <a:schemeClr val="accent1"/>
                </a:solidFill>
                <a:latin typeface="Montserrat" pitchFamily="2" charset="77"/>
              </a:rPr>
              <a:t>https://</a:t>
            </a:r>
            <a:r>
              <a:rPr lang="en-US" sz="1600" u="sng" err="1">
                <a:solidFill>
                  <a:schemeClr val="accent1"/>
                </a:solidFill>
                <a:latin typeface="Montserrat" pitchFamily="2" charset="77"/>
              </a:rPr>
              <a:t>doi.org</a:t>
            </a:r>
            <a:r>
              <a:rPr lang="en-US" sz="1600" u="sng">
                <a:solidFill>
                  <a:schemeClr val="accent1"/>
                </a:solidFill>
                <a:latin typeface="Montserrat" pitchFamily="2" charset="77"/>
              </a:rPr>
              <a:t>/10.1109/ICSESS47205.2019.8900675</a:t>
            </a:r>
          </a:p>
          <a:p>
            <a:pPr marL="0" indent="0">
              <a:buNone/>
            </a:pPr>
            <a:endParaRPr lang="en-US" sz="1600">
              <a:latin typeface="Montserrat" pitchFamily="2" charset="77"/>
            </a:endParaRPr>
          </a:p>
        </p:txBody>
      </p:sp>
    </p:spTree>
    <p:extLst>
      <p:ext uri="{BB962C8B-B14F-4D97-AF65-F5344CB8AC3E}">
        <p14:creationId xmlns:p14="http://schemas.microsoft.com/office/powerpoint/2010/main" val="4002464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1E1FE-796B-735E-4A30-B4E19564C3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6DF3F-EF19-9D8C-A659-DDEE9CCA8230}"/>
              </a:ext>
            </a:extLst>
          </p:cNvPr>
          <p:cNvSpPr>
            <a:spLocks noGrp="1"/>
          </p:cNvSpPr>
          <p:nvPr>
            <p:ph type="title"/>
          </p:nvPr>
        </p:nvSpPr>
        <p:spPr>
          <a:xfrm>
            <a:off x="2238578" y="2461846"/>
            <a:ext cx="7714844" cy="1934307"/>
          </a:xfrm>
        </p:spPr>
        <p:txBody>
          <a:bodyPr/>
          <a:lstStyle/>
          <a:p>
            <a:r>
              <a:rPr lang="en-US" sz="4400">
                <a:latin typeface="Montserrat" pitchFamily="2" charset="0"/>
              </a:rPr>
              <a:t>Question And Answer</a:t>
            </a:r>
            <a:br>
              <a:rPr lang="en-US" sz="4400">
                <a:latin typeface="Montserrat" pitchFamily="2" charset="0"/>
              </a:rPr>
            </a:br>
            <a:r>
              <a:rPr lang="en-US" sz="3200">
                <a:latin typeface="Montserrat" pitchFamily="2" charset="0"/>
              </a:rPr>
              <a:t>Q&amp;A</a:t>
            </a:r>
            <a:endParaRPr lang="en-US" sz="4400">
              <a:latin typeface="Montserrat" pitchFamily="2" charset="0"/>
            </a:endParaRPr>
          </a:p>
        </p:txBody>
      </p:sp>
    </p:spTree>
    <p:extLst>
      <p:ext uri="{BB962C8B-B14F-4D97-AF65-F5344CB8AC3E}">
        <p14:creationId xmlns:p14="http://schemas.microsoft.com/office/powerpoint/2010/main" val="1295993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64</a:t>
            </a:fld>
            <a:endParaRPr lang="en-US"/>
          </a:p>
        </p:txBody>
      </p:sp>
    </p:spTree>
    <p:extLst>
      <p:ext uri="{BB962C8B-B14F-4D97-AF65-F5344CB8AC3E}">
        <p14:creationId xmlns:p14="http://schemas.microsoft.com/office/powerpoint/2010/main" val="2790627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latin typeface="Montserrat" pitchFamily="2" charset="0"/>
                <a:ea typeface="Lato"/>
                <a:cs typeface="Lato"/>
              </a:rPr>
              <a:t>INTRODUCTION</a:t>
            </a:r>
            <a:endParaRPr lang="vi-VN">
              <a:latin typeface="Montserrat" pitchFamily="2" charset="0"/>
            </a:endParaRP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65</a:t>
            </a:fld>
            <a:endParaRPr lang="en-US"/>
          </a:p>
        </p:txBody>
      </p:sp>
      <p:sp>
        <p:nvSpPr>
          <p:cNvPr id="5" name="TextBox 4">
            <a:extLst>
              <a:ext uri="{FF2B5EF4-FFF2-40B4-BE49-F238E27FC236}">
                <a16:creationId xmlns:a16="http://schemas.microsoft.com/office/drawing/2014/main" id="{D19B98A7-F7F0-2A1A-9EC2-43E39B6876DE}"/>
              </a:ext>
            </a:extLst>
          </p:cNvPr>
          <p:cNvSpPr txBox="1"/>
          <p:nvPr/>
        </p:nvSpPr>
        <p:spPr>
          <a:xfrm>
            <a:off x="438236" y="1643300"/>
            <a:ext cx="5429164" cy="3170099"/>
          </a:xfrm>
          <a:prstGeom prst="rect">
            <a:avLst/>
          </a:prstGeom>
          <a:noFill/>
        </p:spPr>
        <p:txBody>
          <a:bodyPr wrap="square" rtlCol="0">
            <a:spAutoFit/>
          </a:bodyPr>
          <a:lstStyle/>
          <a:p>
            <a:pPr marL="285750" indent="-285750">
              <a:buFont typeface="Arial" panose="020B0604020202020204" pitchFamily="34" charset="0"/>
              <a:buChar char="•"/>
            </a:pPr>
            <a:r>
              <a:rPr lang="en-US" sz="2000" b="0" i="0">
                <a:solidFill>
                  <a:srgbClr val="000000"/>
                </a:solidFill>
                <a:effectLst/>
                <a:latin typeface="Montserrat" pitchFamily="2" charset="0"/>
                <a:ea typeface="Lato" panose="020F0502020204030203" pitchFamily="34" charset="0"/>
                <a:cs typeface="Lato" panose="020F0502020204030203" pitchFamily="34" charset="0"/>
              </a:rPr>
              <a:t>Predicting stock prices is a </a:t>
            </a:r>
            <a:r>
              <a:rPr lang="en-US" sz="2000" b="1" i="0">
                <a:solidFill>
                  <a:srgbClr val="C00000"/>
                </a:solidFill>
                <a:effectLst/>
                <a:latin typeface="Montserrat" pitchFamily="2" charset="0"/>
                <a:ea typeface="Lato" panose="020F0502020204030203" pitchFamily="34" charset="0"/>
                <a:cs typeface="Lato" panose="020F0502020204030203" pitchFamily="34" charset="0"/>
              </a:rPr>
              <a:t>complex</a:t>
            </a:r>
            <a:r>
              <a:rPr lang="en-US" sz="2000" b="0" i="0">
                <a:solidFill>
                  <a:srgbClr val="000000"/>
                </a:solidFill>
                <a:effectLst/>
                <a:latin typeface="Montserrat" pitchFamily="2" charset="0"/>
                <a:ea typeface="Lato" panose="020F0502020204030203" pitchFamily="34" charset="0"/>
                <a:cs typeface="Lato" panose="020F0502020204030203" pitchFamily="34" charset="0"/>
              </a:rPr>
              <a:t> and </a:t>
            </a:r>
            <a:r>
              <a:rPr lang="en-US" sz="2000" b="1" i="0">
                <a:solidFill>
                  <a:srgbClr val="C00000"/>
                </a:solidFill>
                <a:effectLst/>
                <a:latin typeface="Montserrat" pitchFamily="2" charset="0"/>
                <a:ea typeface="Lato" panose="020F0502020204030203" pitchFamily="34" charset="0"/>
                <a:cs typeface="Lato" panose="020F0502020204030203" pitchFamily="34" charset="0"/>
              </a:rPr>
              <a:t>challenging</a:t>
            </a:r>
            <a:r>
              <a:rPr lang="en-US" sz="2000" b="0" i="0">
                <a:solidFill>
                  <a:srgbClr val="000000"/>
                </a:solidFill>
                <a:effectLst/>
                <a:latin typeface="Montserrat" pitchFamily="2" charset="0"/>
                <a:ea typeface="Lato" panose="020F0502020204030203" pitchFamily="34" charset="0"/>
                <a:cs typeface="Lato" panose="020F0502020204030203" pitchFamily="34" charset="0"/>
              </a:rPr>
              <a:t> task.</a:t>
            </a:r>
          </a:p>
          <a:p>
            <a:pPr marL="285750" indent="-285750">
              <a:buFont typeface="Arial" panose="020B0604020202020204" pitchFamily="34" charset="0"/>
              <a:buChar char="•"/>
            </a:pPr>
            <a:endParaRPr lang="en-US" sz="2000" b="0" i="0">
              <a:solidFill>
                <a:srgbClr val="000000"/>
              </a:solidFill>
              <a:effectLst/>
              <a:latin typeface="Montserrat"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b="0" i="0">
                <a:solidFill>
                  <a:srgbClr val="000000"/>
                </a:solidFill>
                <a:effectLst/>
                <a:latin typeface="Montserrat" pitchFamily="2" charset="0"/>
                <a:ea typeface="Lato" panose="020F0502020204030203" pitchFamily="34" charset="0"/>
                <a:cs typeface="Lato" panose="020F0502020204030203" pitchFamily="34" charset="0"/>
              </a:rPr>
              <a:t>The ability to accurately forecast stock prices has </a:t>
            </a:r>
            <a:r>
              <a:rPr lang="en-US" sz="2000" b="1" i="0">
                <a:solidFill>
                  <a:srgbClr val="C00000"/>
                </a:solidFill>
                <a:effectLst/>
                <a:latin typeface="Montserrat" pitchFamily="2" charset="0"/>
                <a:ea typeface="Lato" panose="020F0502020204030203" pitchFamily="34" charset="0"/>
                <a:cs typeface="Lato" panose="020F0502020204030203" pitchFamily="34" charset="0"/>
              </a:rPr>
              <a:t>significant implications</a:t>
            </a:r>
            <a:r>
              <a:rPr lang="en-US" sz="2000" b="0" i="0">
                <a:solidFill>
                  <a:srgbClr val="000000"/>
                </a:solidFill>
                <a:effectLst/>
                <a:latin typeface="Montserrat" pitchFamily="2" charset="0"/>
                <a:ea typeface="Lato" panose="020F0502020204030203" pitchFamily="34" charset="0"/>
                <a:cs typeface="Lato" panose="020F0502020204030203" pitchFamily="34" charset="0"/>
              </a:rPr>
              <a:t> for </a:t>
            </a:r>
            <a:r>
              <a:rPr lang="en-US" sz="2000" b="0" i="1">
                <a:solidFill>
                  <a:srgbClr val="000000"/>
                </a:solidFill>
                <a:effectLst/>
                <a:latin typeface="Montserrat" pitchFamily="2" charset="0"/>
                <a:ea typeface="Lato" panose="020F0502020204030203" pitchFamily="34" charset="0"/>
                <a:cs typeface="Lato" panose="020F0502020204030203" pitchFamily="34" charset="0"/>
              </a:rPr>
              <a:t>investors</a:t>
            </a:r>
            <a:r>
              <a:rPr lang="en-US" sz="2000" b="0" i="0">
                <a:solidFill>
                  <a:srgbClr val="000000"/>
                </a:solidFill>
                <a:effectLst/>
                <a:latin typeface="Montserrat" pitchFamily="2" charset="0"/>
                <a:ea typeface="Lato" panose="020F0502020204030203" pitchFamily="34" charset="0"/>
                <a:cs typeface="Lato" panose="020F0502020204030203" pitchFamily="34" charset="0"/>
              </a:rPr>
              <a:t>, </a:t>
            </a:r>
            <a:r>
              <a:rPr lang="en-US" sz="2000" b="0" i="1">
                <a:solidFill>
                  <a:srgbClr val="000000"/>
                </a:solidFill>
                <a:effectLst/>
                <a:latin typeface="Montserrat" pitchFamily="2" charset="0"/>
                <a:ea typeface="Lato" panose="020F0502020204030203" pitchFamily="34" charset="0"/>
                <a:cs typeface="Lato" panose="020F0502020204030203" pitchFamily="34" charset="0"/>
              </a:rPr>
              <a:t>traders</a:t>
            </a:r>
            <a:r>
              <a:rPr lang="en-US" sz="2000" b="0" i="0">
                <a:solidFill>
                  <a:srgbClr val="000000"/>
                </a:solidFill>
                <a:effectLst/>
                <a:latin typeface="Montserrat" pitchFamily="2" charset="0"/>
                <a:ea typeface="Lato" panose="020F0502020204030203" pitchFamily="34" charset="0"/>
                <a:cs typeface="Lato" panose="020F0502020204030203" pitchFamily="34" charset="0"/>
              </a:rPr>
              <a:t>, and </a:t>
            </a:r>
            <a:r>
              <a:rPr lang="en-US" sz="2000" b="0" i="1">
                <a:solidFill>
                  <a:srgbClr val="000000"/>
                </a:solidFill>
                <a:effectLst/>
                <a:latin typeface="Montserrat" pitchFamily="2" charset="0"/>
                <a:ea typeface="Lato" panose="020F0502020204030203" pitchFamily="34" charset="0"/>
                <a:cs typeface="Lato" panose="020F0502020204030203" pitchFamily="34" charset="0"/>
              </a:rPr>
              <a:t>financial institutions</a:t>
            </a:r>
          </a:p>
          <a:p>
            <a:pPr marL="285750" indent="-285750">
              <a:buFont typeface="Arial" panose="020B0604020202020204" pitchFamily="34" charset="0"/>
              <a:buChar char="•"/>
            </a:pPr>
            <a:endParaRPr lang="en-US" sz="2000" b="0" i="0">
              <a:solidFill>
                <a:srgbClr val="000000"/>
              </a:solidFill>
              <a:effectLst/>
              <a:latin typeface="Montserrat" pitchFamily="2"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2000">
                <a:solidFill>
                  <a:srgbClr val="000000"/>
                </a:solidFill>
                <a:latin typeface="Montserrat" pitchFamily="2" charset="0"/>
                <a:ea typeface="Lato" panose="020F0502020204030203" pitchFamily="34" charset="0"/>
                <a:cs typeface="Lato" panose="020F0502020204030203" pitchFamily="34" charset="0"/>
              </a:rPr>
              <a:t>I</a:t>
            </a:r>
            <a:r>
              <a:rPr lang="en-US" sz="2000" b="0" i="0">
                <a:solidFill>
                  <a:srgbClr val="000000"/>
                </a:solidFill>
                <a:effectLst/>
                <a:latin typeface="Montserrat" pitchFamily="2" charset="0"/>
                <a:ea typeface="Lato" panose="020F0502020204030203" pitchFamily="34" charset="0"/>
                <a:cs typeface="Lato" panose="020F0502020204030203" pitchFamily="34" charset="0"/>
              </a:rPr>
              <a:t>t can help them make </a:t>
            </a:r>
            <a:r>
              <a:rPr lang="en-US" sz="2000" b="1">
                <a:solidFill>
                  <a:srgbClr val="C00000"/>
                </a:solidFill>
                <a:effectLst/>
                <a:latin typeface="Montserrat" pitchFamily="2" charset="0"/>
                <a:ea typeface="Lato" panose="020F0502020204030203" pitchFamily="34" charset="0"/>
                <a:cs typeface="Lato" panose="020F0502020204030203" pitchFamily="34" charset="0"/>
              </a:rPr>
              <a:t>informed decision</a:t>
            </a:r>
            <a:r>
              <a:rPr lang="en-US" sz="2000" b="1" i="0">
                <a:solidFill>
                  <a:srgbClr val="C00000"/>
                </a:solidFill>
                <a:effectLst/>
                <a:latin typeface="Montserrat" pitchFamily="2" charset="0"/>
                <a:ea typeface="Lato" panose="020F0502020204030203" pitchFamily="34" charset="0"/>
                <a:cs typeface="Lato" panose="020F0502020204030203" pitchFamily="34" charset="0"/>
              </a:rPr>
              <a:t>s</a:t>
            </a:r>
            <a:r>
              <a:rPr lang="en-US" sz="2000" b="0" i="0">
                <a:solidFill>
                  <a:srgbClr val="C00000"/>
                </a:solidFill>
                <a:effectLst/>
                <a:latin typeface="Montserrat" pitchFamily="2" charset="0"/>
                <a:ea typeface="Lato" panose="020F0502020204030203" pitchFamily="34" charset="0"/>
                <a:cs typeface="Lato" panose="020F0502020204030203" pitchFamily="34" charset="0"/>
              </a:rPr>
              <a:t> </a:t>
            </a:r>
            <a:r>
              <a:rPr lang="en-US" sz="2000" b="0" i="0">
                <a:solidFill>
                  <a:srgbClr val="000000"/>
                </a:solidFill>
                <a:effectLst/>
                <a:latin typeface="Montserrat" pitchFamily="2" charset="0"/>
                <a:ea typeface="Lato" panose="020F0502020204030203" pitchFamily="34" charset="0"/>
                <a:cs typeface="Lato" panose="020F0502020204030203" pitchFamily="34" charset="0"/>
              </a:rPr>
              <a:t>and </a:t>
            </a:r>
            <a:r>
              <a:rPr lang="en-US" sz="2000" b="1" i="0">
                <a:solidFill>
                  <a:srgbClr val="C00000"/>
                </a:solidFill>
                <a:effectLst/>
                <a:latin typeface="Montserrat" pitchFamily="2" charset="0"/>
                <a:ea typeface="Lato" panose="020F0502020204030203" pitchFamily="34" charset="0"/>
                <a:cs typeface="Lato" panose="020F0502020204030203" pitchFamily="34" charset="0"/>
              </a:rPr>
              <a:t>maximize returns</a:t>
            </a:r>
            <a:r>
              <a:rPr lang="en-US" sz="2000" b="0" i="0">
                <a:solidFill>
                  <a:srgbClr val="000000"/>
                </a:solidFill>
                <a:effectLst/>
                <a:latin typeface="Montserrat" pitchFamily="2" charset="0"/>
                <a:ea typeface="Lato" panose="020F0502020204030203" pitchFamily="34" charset="0"/>
                <a:cs typeface="Lato" panose="020F0502020204030203" pitchFamily="34" charset="0"/>
              </a:rPr>
              <a:t>.</a:t>
            </a:r>
            <a:r>
              <a:rPr lang="en-US" sz="2000">
                <a:latin typeface="Montserrat" pitchFamily="2" charset="0"/>
                <a:ea typeface="Lato" panose="020F0502020204030203" pitchFamily="34" charset="0"/>
                <a:cs typeface="Lato" panose="020F0502020204030203" pitchFamily="34" charset="0"/>
              </a:rPr>
              <a:t> </a:t>
            </a:r>
          </a:p>
        </p:txBody>
      </p:sp>
      <p:pic>
        <p:nvPicPr>
          <p:cNvPr id="1036" name="Picture 12" descr="StockMarket">
            <a:extLst>
              <a:ext uri="{FF2B5EF4-FFF2-40B4-BE49-F238E27FC236}">
                <a16:creationId xmlns:a16="http://schemas.microsoft.com/office/drawing/2014/main" id="{744CA28B-3F43-5615-5A20-2749845FE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792" y="1643300"/>
            <a:ext cx="5878472" cy="357140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55A1D6DC-5E62-AA3E-392C-1C1333064FC1}"/>
              </a:ext>
            </a:extLst>
          </p:cNvPr>
          <p:cNvSpPr>
            <a:spLocks noGrp="1"/>
          </p:cNvSpPr>
          <p:nvPr>
            <p:ph sz="quarter" idx="13"/>
          </p:nvPr>
        </p:nvSpPr>
        <p:spPr>
          <a:xfrm>
            <a:off x="338736" y="1207202"/>
            <a:ext cx="11514528" cy="436098"/>
          </a:xfrm>
        </p:spPr>
        <p:txBody>
          <a:bodyPr/>
          <a:lstStyle/>
          <a:p>
            <a:pPr marL="514350" indent="-514350">
              <a:buAutoNum type="arabicPeriod"/>
            </a:pPr>
            <a:r>
              <a:rPr lang="en-US" sz="2400" b="1">
                <a:latin typeface="Montserrat" pitchFamily="2" charset="0"/>
                <a:cs typeface="Arial" panose="020B0604020202020204" pitchFamily="34" charset="0"/>
              </a:rPr>
              <a:t>Background</a:t>
            </a:r>
          </a:p>
        </p:txBody>
      </p:sp>
    </p:spTree>
    <p:extLst>
      <p:ext uri="{BB962C8B-B14F-4D97-AF65-F5344CB8AC3E}">
        <p14:creationId xmlns:p14="http://schemas.microsoft.com/office/powerpoint/2010/main" val="1205032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latin typeface="Montserrat" pitchFamily="2" charset="0"/>
              </a:rPr>
              <a:t>INTRODUCTION</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436098"/>
          </a:xfrm>
        </p:spPr>
        <p:txBody>
          <a:bodyPr/>
          <a:lstStyle/>
          <a:p>
            <a:pPr marL="514350" indent="-514350">
              <a:buAutoNum type="arabicPeriod"/>
            </a:pPr>
            <a:r>
              <a:rPr lang="en-US" sz="2400" b="1">
                <a:latin typeface="Montserrat" pitchFamily="2" charset="0"/>
                <a:cs typeface="Arial" panose="020B0604020202020204" pitchFamily="34" charset="0"/>
              </a:rPr>
              <a:t>Background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66</a:t>
            </a:fld>
            <a:endParaRPr lang="en-US"/>
          </a:p>
        </p:txBody>
      </p:sp>
      <p:sp>
        <p:nvSpPr>
          <p:cNvPr id="5" name="TextBox 4">
            <a:extLst>
              <a:ext uri="{FF2B5EF4-FFF2-40B4-BE49-F238E27FC236}">
                <a16:creationId xmlns:a16="http://schemas.microsoft.com/office/drawing/2014/main" id="{D19B98A7-F7F0-2A1A-9EC2-43E39B6876DE}"/>
              </a:ext>
            </a:extLst>
          </p:cNvPr>
          <p:cNvSpPr txBox="1"/>
          <p:nvPr/>
        </p:nvSpPr>
        <p:spPr>
          <a:xfrm>
            <a:off x="857544" y="1436622"/>
            <a:ext cx="4725794" cy="1938992"/>
          </a:xfrm>
          <a:prstGeom prst="rect">
            <a:avLst/>
          </a:prstGeom>
          <a:noFill/>
        </p:spPr>
        <p:txBody>
          <a:bodyPr wrap="square" rtlCol="0">
            <a:spAutoFit/>
          </a:bodyPr>
          <a:lstStyle/>
          <a:p>
            <a:r>
              <a:rPr lang="en-US" sz="2000" b="1" i="0">
                <a:solidFill>
                  <a:srgbClr val="C00000"/>
                </a:solidFill>
                <a:effectLst/>
                <a:latin typeface="Montserrat" pitchFamily="2" charset="0"/>
                <a:ea typeface="Lato" panose="020F0502020204030203" pitchFamily="34" charset="0"/>
                <a:cs typeface="Lato" panose="020F0502020204030203" pitchFamily="34" charset="0"/>
              </a:rPr>
              <a:t>Lots of models</a:t>
            </a:r>
            <a:r>
              <a:rPr lang="en-US" sz="2000" b="1" i="0">
                <a:solidFill>
                  <a:srgbClr val="000000"/>
                </a:solidFill>
                <a:effectLst/>
                <a:latin typeface="Montserrat" pitchFamily="2" charset="0"/>
                <a:ea typeface="Lato" panose="020F0502020204030203" pitchFamily="34" charset="0"/>
                <a:cs typeface="Lato" panose="020F0502020204030203" pitchFamily="34" charset="0"/>
              </a:rPr>
              <a:t> </a:t>
            </a:r>
            <a:r>
              <a:rPr lang="en-US" sz="2000" b="0" i="0">
                <a:solidFill>
                  <a:srgbClr val="000000"/>
                </a:solidFill>
                <a:effectLst/>
                <a:latin typeface="Montserrat" pitchFamily="2" charset="0"/>
                <a:ea typeface="Lato" panose="020F0502020204030203" pitchFamily="34" charset="0"/>
                <a:cs typeface="Lato" panose="020F0502020204030203" pitchFamily="34" charset="0"/>
              </a:rPr>
              <a:t>have been created and get success:</a:t>
            </a:r>
          </a:p>
          <a:p>
            <a:pPr marL="342900" indent="-342900">
              <a:buFont typeface="Arial" panose="020B0604020202020204" pitchFamily="34" charset="0"/>
              <a:buChar char="•"/>
            </a:pPr>
            <a:r>
              <a:rPr lang="en-US" sz="2000" b="0" i="0">
                <a:solidFill>
                  <a:srgbClr val="000000"/>
                </a:solidFill>
                <a:effectLst/>
                <a:latin typeface="Montserrat" pitchFamily="2" charset="0"/>
                <a:ea typeface="Lato" panose="020F0502020204030203" pitchFamily="34" charset="0"/>
                <a:cs typeface="Lato" panose="020F0502020204030203" pitchFamily="34" charset="0"/>
              </a:rPr>
              <a:t>Gaussian Discriminant Analysis</a:t>
            </a:r>
          </a:p>
          <a:p>
            <a:pPr marL="342900" indent="-342900">
              <a:buFont typeface="Arial" panose="020B0604020202020204" pitchFamily="34" charset="0"/>
              <a:buChar char="•"/>
            </a:pPr>
            <a:r>
              <a:rPr lang="en-US" sz="2000" b="0" i="0">
                <a:solidFill>
                  <a:srgbClr val="000000"/>
                </a:solidFill>
                <a:effectLst/>
                <a:latin typeface="Montserrat" pitchFamily="2" charset="0"/>
                <a:ea typeface="Lato" panose="020F0502020204030203" pitchFamily="34" charset="0"/>
                <a:cs typeface="Lato" panose="020F0502020204030203" pitchFamily="34" charset="0"/>
              </a:rPr>
              <a:t>Quadratic discriminant analysis</a:t>
            </a:r>
          </a:p>
          <a:p>
            <a:pPr marL="342900" indent="-342900">
              <a:buFont typeface="Arial" panose="020B0604020202020204" pitchFamily="34" charset="0"/>
              <a:buChar char="•"/>
            </a:pPr>
            <a:r>
              <a:rPr lang="en-US" sz="2000" b="0" i="0">
                <a:solidFill>
                  <a:srgbClr val="000000"/>
                </a:solidFill>
                <a:effectLst/>
                <a:latin typeface="Montserrat" pitchFamily="2" charset="0"/>
                <a:ea typeface="Lato" panose="020F0502020204030203" pitchFamily="34" charset="0"/>
                <a:cs typeface="Lato" panose="020F0502020204030203" pitchFamily="34" charset="0"/>
              </a:rPr>
              <a:t>LR and SVM of Zhang Dai (2013)</a:t>
            </a:r>
          </a:p>
          <a:p>
            <a:pPr marL="342900" indent="-342900">
              <a:buFont typeface="Arial" panose="020B0604020202020204" pitchFamily="34" charset="0"/>
              <a:buChar char="•"/>
            </a:pPr>
            <a:r>
              <a:rPr lang="en-US" sz="2000" b="0" i="0">
                <a:solidFill>
                  <a:srgbClr val="000000"/>
                </a:solidFill>
                <a:effectLst/>
                <a:latin typeface="Montserrat" pitchFamily="2" charset="0"/>
                <a:ea typeface="Lato" panose="020F0502020204030203" pitchFamily="34" charset="0"/>
                <a:cs typeface="Lato" panose="020F0502020204030203" pitchFamily="34" charset="0"/>
              </a:rPr>
              <a:t>RF or Xtreme Gradient Boosting</a:t>
            </a:r>
            <a:endParaRPr lang="en-US" sz="2000">
              <a:latin typeface="Montserrat" pitchFamily="2"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F8F3EAF1-7936-0972-FA9C-C1B5E0ECA553}"/>
              </a:ext>
            </a:extLst>
          </p:cNvPr>
          <p:cNvPicPr>
            <a:picLocks noChangeAspect="1"/>
          </p:cNvPicPr>
          <p:nvPr/>
        </p:nvPicPr>
        <p:blipFill>
          <a:blip r:embed="rId2"/>
          <a:stretch>
            <a:fillRect/>
          </a:stretch>
        </p:blipFill>
        <p:spPr>
          <a:xfrm>
            <a:off x="5583338" y="1394787"/>
            <a:ext cx="5830406" cy="3518115"/>
          </a:xfrm>
          <a:prstGeom prst="rect">
            <a:avLst/>
          </a:prstGeom>
        </p:spPr>
      </p:pic>
    </p:spTree>
    <p:extLst>
      <p:ext uri="{BB962C8B-B14F-4D97-AF65-F5344CB8AC3E}">
        <p14:creationId xmlns:p14="http://schemas.microsoft.com/office/powerpoint/2010/main" val="306210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latin typeface="Montserrat" pitchFamily="2" charset="0"/>
              </a:rPr>
              <a:t>INTRODUCTION</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436098"/>
          </a:xfrm>
        </p:spPr>
        <p:txBody>
          <a:bodyPr/>
          <a:lstStyle/>
          <a:p>
            <a:pPr marL="0" indent="0">
              <a:buNone/>
            </a:pPr>
            <a:r>
              <a:rPr lang="en-US" sz="2400" b="1">
                <a:latin typeface="Montserrat" pitchFamily="2" charset="0"/>
                <a:cs typeface="Arial" panose="020B0604020202020204" pitchFamily="34" charset="0"/>
              </a:rPr>
              <a:t>2. Problem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67</a:t>
            </a:fld>
            <a:endParaRPr lang="en-US"/>
          </a:p>
        </p:txBody>
      </p:sp>
      <p:sp>
        <p:nvSpPr>
          <p:cNvPr id="5" name="TextBox 4">
            <a:extLst>
              <a:ext uri="{FF2B5EF4-FFF2-40B4-BE49-F238E27FC236}">
                <a16:creationId xmlns:a16="http://schemas.microsoft.com/office/drawing/2014/main" id="{D19B98A7-F7F0-2A1A-9EC2-43E39B6876DE}"/>
              </a:ext>
            </a:extLst>
          </p:cNvPr>
          <p:cNvSpPr txBox="1"/>
          <p:nvPr/>
        </p:nvSpPr>
        <p:spPr>
          <a:xfrm>
            <a:off x="633952" y="1540942"/>
            <a:ext cx="10924095" cy="1323439"/>
          </a:xfrm>
          <a:prstGeom prst="rect">
            <a:avLst/>
          </a:prstGeom>
          <a:noFill/>
        </p:spPr>
        <p:txBody>
          <a:bodyPr wrap="square" rtlCol="0">
            <a:spAutoFit/>
          </a:bodyPr>
          <a:lstStyle/>
          <a:p>
            <a:r>
              <a:rPr lang="en-US" sz="2000" b="0" i="0">
                <a:solidFill>
                  <a:srgbClr val="000000"/>
                </a:solidFill>
                <a:effectLst/>
                <a:latin typeface="Montserrat" pitchFamily="2" charset="0"/>
                <a:ea typeface="Lato" panose="020F0502020204030203" pitchFamily="34" charset="0"/>
                <a:cs typeface="Lato" panose="020F0502020204030203" pitchFamily="34" charset="0"/>
              </a:rPr>
              <a:t>Predicting the </a:t>
            </a:r>
            <a:r>
              <a:rPr lang="en-US" sz="2000" i="0">
                <a:solidFill>
                  <a:srgbClr val="C00000"/>
                </a:solidFill>
                <a:effectLst/>
                <a:latin typeface="Montserrat" pitchFamily="2" charset="0"/>
                <a:ea typeface="Lato" panose="020F0502020204030203" pitchFamily="34" charset="0"/>
                <a:cs typeface="Lato" panose="020F0502020204030203" pitchFamily="34" charset="0"/>
              </a:rPr>
              <a:t>trends</a:t>
            </a:r>
            <a:r>
              <a:rPr lang="en-US" sz="2000" b="0" i="0">
                <a:solidFill>
                  <a:srgbClr val="000000"/>
                </a:solidFill>
                <a:effectLst/>
                <a:latin typeface="Montserrat" pitchFamily="2" charset="0"/>
                <a:ea typeface="Lato" panose="020F0502020204030203" pitchFamily="34" charset="0"/>
                <a:cs typeface="Lato" panose="020F0502020204030203" pitchFamily="34" charset="0"/>
              </a:rPr>
              <a:t> in stock market prices, i.e. whether a stock price would rise or fall has been an area of interest for many researchers and also for investors due to its importance in influencing the traders’ future decision to either buy or sell an instrument which could yield significant profit.</a:t>
            </a:r>
            <a:r>
              <a:rPr lang="en-US" sz="2000">
                <a:latin typeface="Montserrat" pitchFamily="2" charset="0"/>
                <a:ea typeface="Lato" panose="020F0502020204030203" pitchFamily="34" charset="0"/>
                <a:cs typeface="Lato" panose="020F0502020204030203" pitchFamily="34" charset="0"/>
              </a:rPr>
              <a:t> </a:t>
            </a:r>
          </a:p>
        </p:txBody>
      </p:sp>
      <p:sp>
        <p:nvSpPr>
          <p:cNvPr id="8" name="TextBox 7">
            <a:extLst>
              <a:ext uri="{FF2B5EF4-FFF2-40B4-BE49-F238E27FC236}">
                <a16:creationId xmlns:a16="http://schemas.microsoft.com/office/drawing/2014/main" id="{B8C762C0-16A6-981F-870F-2C00E5776EB8}"/>
              </a:ext>
            </a:extLst>
          </p:cNvPr>
          <p:cNvSpPr txBox="1"/>
          <p:nvPr/>
        </p:nvSpPr>
        <p:spPr>
          <a:xfrm>
            <a:off x="633952" y="3084288"/>
            <a:ext cx="10924095" cy="1938992"/>
          </a:xfrm>
          <a:prstGeom prst="rect">
            <a:avLst/>
          </a:prstGeom>
          <a:noFill/>
        </p:spPr>
        <p:txBody>
          <a:bodyPr wrap="square">
            <a:spAutoFit/>
          </a:bodyPr>
          <a:lstStyle/>
          <a:p>
            <a:r>
              <a:rPr lang="en-US" sz="2000" b="0" i="0">
                <a:solidFill>
                  <a:srgbClr val="000000"/>
                </a:solidFill>
                <a:effectLst/>
                <a:latin typeface="Montserrat" pitchFamily="2" charset="0"/>
                <a:ea typeface="Lato" panose="020F0502020204030203" pitchFamily="34" charset="0"/>
                <a:cs typeface="Lato" panose="020F0502020204030203" pitchFamily="34" charset="0"/>
              </a:rPr>
              <a:t>Furthermore, the problem of stock direction prediction has been studied as a regression as well as a classification problem. However, treating this problem as a classification problem </a:t>
            </a:r>
            <a:r>
              <a:rPr lang="en-US" sz="2000" b="0" i="0">
                <a:solidFill>
                  <a:srgbClr val="C00000"/>
                </a:solidFill>
                <a:effectLst/>
                <a:latin typeface="Montserrat" pitchFamily="2" charset="0"/>
                <a:ea typeface="Lato" panose="020F0502020204030203" pitchFamily="34" charset="0"/>
                <a:cs typeface="Lato" panose="020F0502020204030203" pitchFamily="34" charset="0"/>
              </a:rPr>
              <a:t>gives more accurate results</a:t>
            </a:r>
            <a:r>
              <a:rPr lang="en-US" sz="2000" b="0" i="0">
                <a:solidFill>
                  <a:srgbClr val="000000"/>
                </a:solidFill>
                <a:effectLst/>
                <a:latin typeface="Montserrat" pitchFamily="2" charset="0"/>
                <a:ea typeface="Lato" panose="020F0502020204030203" pitchFamily="34" charset="0"/>
                <a:cs typeface="Lato" panose="020F0502020204030203" pitchFamily="34" charset="0"/>
              </a:rPr>
              <a:t> than treating it as a regression problem due to that the outcome of the response variable in the classification algorithms is arranged to be binary, i.e. two-class, either upward trends (bull trends) or downward trends (bear trends).</a:t>
            </a:r>
            <a:r>
              <a:rPr lang="en-US" sz="2000">
                <a:latin typeface="Montserrat" pitchFamily="2" charset="0"/>
                <a:ea typeface="Lato" panose="020F0502020204030203" pitchFamily="34" charset="0"/>
                <a:cs typeface="Lato" panose="020F0502020204030203" pitchFamily="34" charset="0"/>
              </a:rPr>
              <a:t> </a:t>
            </a:r>
            <a:endParaRPr lang="en-US" sz="2000">
              <a:latin typeface="Montserrat" pitchFamily="2" charset="0"/>
            </a:endParaRPr>
          </a:p>
        </p:txBody>
      </p:sp>
    </p:spTree>
    <p:extLst>
      <p:ext uri="{BB962C8B-B14F-4D97-AF65-F5344CB8AC3E}">
        <p14:creationId xmlns:p14="http://schemas.microsoft.com/office/powerpoint/2010/main" val="8544254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latin typeface="Montserrat" pitchFamily="2" charset="0"/>
              </a:rPr>
              <a:t>INTRODUCTION</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57456" y="1007977"/>
            <a:ext cx="1662784" cy="436098"/>
          </a:xfrm>
        </p:spPr>
        <p:txBody>
          <a:bodyPr/>
          <a:lstStyle/>
          <a:p>
            <a:pPr marL="0" indent="0">
              <a:buNone/>
            </a:pPr>
            <a:r>
              <a:rPr lang="en-US" sz="2400" b="1">
                <a:latin typeface="Montserrat" pitchFamily="2" charset="0"/>
                <a:cs typeface="Arial" panose="020B0604020202020204" pitchFamily="34" charset="0"/>
              </a:rPr>
              <a:t>3. Aim</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68</a:t>
            </a:fld>
            <a:endParaRPr lang="en-US"/>
          </a:p>
        </p:txBody>
      </p:sp>
      <p:sp>
        <p:nvSpPr>
          <p:cNvPr id="5" name="TextBox 4">
            <a:extLst>
              <a:ext uri="{FF2B5EF4-FFF2-40B4-BE49-F238E27FC236}">
                <a16:creationId xmlns:a16="http://schemas.microsoft.com/office/drawing/2014/main" id="{D19B98A7-F7F0-2A1A-9EC2-43E39B6876DE}"/>
              </a:ext>
            </a:extLst>
          </p:cNvPr>
          <p:cNvSpPr txBox="1"/>
          <p:nvPr/>
        </p:nvSpPr>
        <p:spPr>
          <a:xfrm>
            <a:off x="257456" y="1705970"/>
            <a:ext cx="4792033" cy="1938992"/>
          </a:xfrm>
          <a:prstGeom prst="rect">
            <a:avLst/>
          </a:prstGeom>
          <a:noFill/>
        </p:spPr>
        <p:txBody>
          <a:bodyPr wrap="square" lIns="91440" tIns="45720" rIns="91440" bIns="45720" rtlCol="0" anchor="t">
            <a:spAutoFit/>
          </a:bodyPr>
          <a:lstStyle/>
          <a:p>
            <a:r>
              <a:rPr lang="en-US" sz="2000" b="0" i="0">
                <a:solidFill>
                  <a:srgbClr val="C00000"/>
                </a:solidFill>
                <a:effectLst/>
                <a:latin typeface="Montserrat"/>
                <a:ea typeface="Lato"/>
                <a:cs typeface="Lato"/>
              </a:rPr>
              <a:t>Supervised classification algorithms</a:t>
            </a:r>
            <a:r>
              <a:rPr lang="en-US" sz="2000" b="0" i="0">
                <a:solidFill>
                  <a:srgbClr val="000000"/>
                </a:solidFill>
                <a:effectLst/>
                <a:latin typeface="Montserrat"/>
                <a:ea typeface="Lato"/>
                <a:cs typeface="Lato"/>
              </a:rPr>
              <a:t> have gained attention as efficient predictors of stock market trends. We propose efficient methods for predicting both trend and price movements in the stock market.</a:t>
            </a:r>
            <a:r>
              <a:rPr lang="en-US" sz="2000">
                <a:solidFill>
                  <a:srgbClr val="000000"/>
                </a:solidFill>
                <a:latin typeface="Montserrat"/>
                <a:ea typeface="Lato"/>
                <a:cs typeface="Lato"/>
              </a:rPr>
              <a:t> </a:t>
            </a:r>
            <a:endParaRPr lang="en-US" sz="2000">
              <a:latin typeface="Montserrat" pitchFamily="2" charset="0"/>
              <a:ea typeface="Lato"/>
              <a:cs typeface="Lato"/>
            </a:endParaRPr>
          </a:p>
        </p:txBody>
      </p:sp>
      <p:sp>
        <p:nvSpPr>
          <p:cNvPr id="6" name="Rectangle: Diagonal Corners Snipped 5">
            <a:extLst>
              <a:ext uri="{FF2B5EF4-FFF2-40B4-BE49-F238E27FC236}">
                <a16:creationId xmlns:a16="http://schemas.microsoft.com/office/drawing/2014/main" id="{E5E1410D-C42D-02C3-373D-D8C511CD53F7}"/>
              </a:ext>
            </a:extLst>
          </p:cNvPr>
          <p:cNvSpPr/>
          <p:nvPr/>
        </p:nvSpPr>
        <p:spPr>
          <a:xfrm>
            <a:off x="5744318" y="2883720"/>
            <a:ext cx="2465845" cy="1254528"/>
          </a:xfrm>
          <a:prstGeom prst="snip2DiagRect">
            <a:avLst/>
          </a:prstGeom>
          <a:solidFill>
            <a:srgbClr val="C020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latin typeface="Lato" panose="020F0502020204030203" pitchFamily="34" charset="0"/>
                <a:ea typeface="Lato" panose="020F0502020204030203" pitchFamily="34" charset="0"/>
                <a:cs typeface="Lato" panose="020F0502020204030203" pitchFamily="34" charset="0"/>
              </a:rPr>
              <a:t>STOCK PRICE PREDICTION</a:t>
            </a:r>
          </a:p>
        </p:txBody>
      </p:sp>
      <p:sp>
        <p:nvSpPr>
          <p:cNvPr id="7" name="Rectangle: Diagonal Corners Snipped 6">
            <a:extLst>
              <a:ext uri="{FF2B5EF4-FFF2-40B4-BE49-F238E27FC236}">
                <a16:creationId xmlns:a16="http://schemas.microsoft.com/office/drawing/2014/main" id="{1151BD6B-B027-4001-1B84-7E251233E9FE}"/>
              </a:ext>
            </a:extLst>
          </p:cNvPr>
          <p:cNvSpPr/>
          <p:nvPr/>
        </p:nvSpPr>
        <p:spPr>
          <a:xfrm>
            <a:off x="9417936" y="1184357"/>
            <a:ext cx="2311703" cy="850572"/>
          </a:xfrm>
          <a:prstGeom prst="snip2DiagRect">
            <a:avLst/>
          </a:prstGeom>
          <a:solidFill>
            <a:srgbClr val="C020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10" b="0" i="0">
                <a:solidFill>
                  <a:schemeClr val="bg1"/>
                </a:solidFill>
                <a:effectLst/>
                <a:latin typeface="Lato" panose="020F0502020204030203" pitchFamily="34" charset="0"/>
                <a:ea typeface="Lato" panose="020F0502020204030203" pitchFamily="34" charset="0"/>
                <a:cs typeface="Lato" panose="020F0502020204030203" pitchFamily="34" charset="0"/>
              </a:rPr>
              <a:t>Random Forest Classification(RFC)</a:t>
            </a:r>
            <a:endParaRPr lang="en-US" sz="171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Rectangle: Diagonal Corners Snipped 9">
            <a:extLst>
              <a:ext uri="{FF2B5EF4-FFF2-40B4-BE49-F238E27FC236}">
                <a16:creationId xmlns:a16="http://schemas.microsoft.com/office/drawing/2014/main" id="{32AA951E-045B-0CC1-50DE-FCF50BD24D15}"/>
              </a:ext>
            </a:extLst>
          </p:cNvPr>
          <p:cNvSpPr/>
          <p:nvPr/>
        </p:nvSpPr>
        <p:spPr>
          <a:xfrm>
            <a:off x="9417938" y="2458434"/>
            <a:ext cx="2311703" cy="850572"/>
          </a:xfrm>
          <a:prstGeom prst="snip2DiagRect">
            <a:avLst/>
          </a:prstGeom>
          <a:solidFill>
            <a:srgbClr val="C020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10" b="0" i="0">
                <a:solidFill>
                  <a:schemeClr val="bg1"/>
                </a:solidFill>
                <a:effectLst/>
                <a:latin typeface="Lato" panose="020F0502020204030203" pitchFamily="34" charset="0"/>
                <a:ea typeface="Lato" panose="020F0502020204030203" pitchFamily="34" charset="0"/>
                <a:cs typeface="Lato" panose="020F0502020204030203" pitchFamily="34" charset="0"/>
              </a:rPr>
              <a:t>K-Nearest Neighbor(KNN)</a:t>
            </a:r>
            <a:r>
              <a:rPr lang="en-US" sz="171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11" name="Rectangle: Diagonal Corners Snipped 10">
            <a:extLst>
              <a:ext uri="{FF2B5EF4-FFF2-40B4-BE49-F238E27FC236}">
                <a16:creationId xmlns:a16="http://schemas.microsoft.com/office/drawing/2014/main" id="{6597ACC8-EC54-1B31-1983-D168B685D339}"/>
              </a:ext>
            </a:extLst>
          </p:cNvPr>
          <p:cNvSpPr/>
          <p:nvPr/>
        </p:nvSpPr>
        <p:spPr>
          <a:xfrm>
            <a:off x="9417935" y="3732511"/>
            <a:ext cx="2311703" cy="850572"/>
          </a:xfrm>
          <a:prstGeom prst="snip2DiagRect">
            <a:avLst/>
          </a:prstGeom>
          <a:solidFill>
            <a:srgbClr val="C020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10" i="0">
                <a:solidFill>
                  <a:schemeClr val="bg1"/>
                </a:solidFill>
                <a:effectLst/>
                <a:latin typeface="Lato" panose="020F0502020204030203" pitchFamily="34" charset="0"/>
                <a:ea typeface="Lato" panose="020F0502020204030203" pitchFamily="34" charset="0"/>
                <a:cs typeface="Lato" panose="020F0502020204030203" pitchFamily="34" charset="0"/>
              </a:rPr>
              <a:t>Long Short-Term Memory(LSTMs)</a:t>
            </a:r>
            <a:endParaRPr lang="en-US" sz="171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14" name="Straight Arrow Connector 13">
            <a:extLst>
              <a:ext uri="{FF2B5EF4-FFF2-40B4-BE49-F238E27FC236}">
                <a16:creationId xmlns:a16="http://schemas.microsoft.com/office/drawing/2014/main" id="{DFA6111D-06AD-775C-B6B2-E3C16088D801}"/>
              </a:ext>
            </a:extLst>
          </p:cNvPr>
          <p:cNvCxnSpPr>
            <a:cxnSpLocks/>
            <a:stCxn id="6" idx="0"/>
            <a:endCxn id="7" idx="2"/>
          </p:cNvCxnSpPr>
          <p:nvPr/>
        </p:nvCxnSpPr>
        <p:spPr>
          <a:xfrm flipV="1">
            <a:off x="8210163" y="1609643"/>
            <a:ext cx="1207773" cy="190134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0A547C73-83DE-7BA2-EA42-6526E3852127}"/>
              </a:ext>
            </a:extLst>
          </p:cNvPr>
          <p:cNvCxnSpPr>
            <a:cxnSpLocks/>
            <a:stCxn id="6" idx="0"/>
            <a:endCxn id="10" idx="2"/>
          </p:cNvCxnSpPr>
          <p:nvPr/>
        </p:nvCxnSpPr>
        <p:spPr>
          <a:xfrm flipV="1">
            <a:off x="8210163" y="2883720"/>
            <a:ext cx="1207775" cy="6272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1EEB4F1-6FAB-F30A-8FD2-241155839ADA}"/>
              </a:ext>
            </a:extLst>
          </p:cNvPr>
          <p:cNvCxnSpPr>
            <a:cxnSpLocks/>
            <a:stCxn id="6" idx="0"/>
            <a:endCxn id="11" idx="2"/>
          </p:cNvCxnSpPr>
          <p:nvPr/>
        </p:nvCxnSpPr>
        <p:spPr>
          <a:xfrm>
            <a:off x="8210163" y="3510984"/>
            <a:ext cx="1207772" cy="6468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Diagonal Corners Snipped 8">
            <a:extLst>
              <a:ext uri="{FF2B5EF4-FFF2-40B4-BE49-F238E27FC236}">
                <a16:creationId xmlns:a16="http://schemas.microsoft.com/office/drawing/2014/main" id="{F8DF2947-74F5-40AE-C283-901864886F7A}"/>
              </a:ext>
            </a:extLst>
          </p:cNvPr>
          <p:cNvSpPr/>
          <p:nvPr/>
        </p:nvSpPr>
        <p:spPr>
          <a:xfrm>
            <a:off x="9417937" y="5006587"/>
            <a:ext cx="2311703" cy="850572"/>
          </a:xfrm>
          <a:prstGeom prst="snip2DiagRect">
            <a:avLst/>
          </a:prstGeom>
          <a:solidFill>
            <a:srgbClr val="C020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10" i="0">
                <a:solidFill>
                  <a:schemeClr val="bg1"/>
                </a:solidFill>
                <a:effectLst/>
                <a:latin typeface="Lato" panose="020F0502020204030203" pitchFamily="34" charset="0"/>
                <a:ea typeface="Lato" panose="020F0502020204030203" pitchFamily="34" charset="0"/>
                <a:cs typeface="Lato" panose="020F0502020204030203" pitchFamily="34" charset="0"/>
              </a:rPr>
              <a:t>Long Short-Term Memory(LSTMs)</a:t>
            </a:r>
            <a:endParaRPr lang="en-US" sz="171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12" name="Straight Arrow Connector 11">
            <a:extLst>
              <a:ext uri="{FF2B5EF4-FFF2-40B4-BE49-F238E27FC236}">
                <a16:creationId xmlns:a16="http://schemas.microsoft.com/office/drawing/2014/main" id="{5EF48A61-EA51-4EA3-548B-5D4E071DE7BD}"/>
              </a:ext>
            </a:extLst>
          </p:cNvPr>
          <p:cNvCxnSpPr>
            <a:cxnSpLocks/>
            <a:stCxn id="6" idx="0"/>
            <a:endCxn id="9" idx="2"/>
          </p:cNvCxnSpPr>
          <p:nvPr/>
        </p:nvCxnSpPr>
        <p:spPr>
          <a:xfrm>
            <a:off x="8210163" y="3510984"/>
            <a:ext cx="1207774" cy="19208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D6B44D3-BAF6-CFFD-513A-E59D4CDEF686}"/>
              </a:ext>
            </a:extLst>
          </p:cNvPr>
          <p:cNvSpPr txBox="1"/>
          <p:nvPr/>
        </p:nvSpPr>
        <p:spPr>
          <a:xfrm>
            <a:off x="257455" y="3834390"/>
            <a:ext cx="5219217" cy="400110"/>
          </a:xfrm>
          <a:prstGeom prst="rect">
            <a:avLst/>
          </a:prstGeom>
          <a:noFill/>
        </p:spPr>
        <p:txBody>
          <a:bodyPr wrap="square" lIns="91440" tIns="45720" rIns="91440" bIns="45720" rtlCol="0" anchor="t">
            <a:spAutoFit/>
          </a:bodyPr>
          <a:lstStyle/>
          <a:p>
            <a:r>
              <a:rPr lang="en-GB" sz="2000">
                <a:solidFill>
                  <a:srgbClr val="262730"/>
                </a:solidFill>
                <a:latin typeface="Montserrat" pitchFamily="2" charset="0"/>
                <a:ea typeface="Lato"/>
                <a:cs typeface="Lato"/>
              </a:rPr>
              <a:t>Feel free to see our </a:t>
            </a:r>
            <a:r>
              <a:rPr lang="en-GB" sz="2000" err="1">
                <a:solidFill>
                  <a:srgbClr val="FF0000"/>
                </a:solidFill>
                <a:latin typeface="Montserrat" pitchFamily="2" charset="0"/>
                <a:ea typeface="Lato"/>
                <a:cs typeface="Lato"/>
                <a:hlinkClick r:id="rId3">
                  <a:extLst>
                    <a:ext uri="{A12FA001-AC4F-418D-AE19-62706E023703}">
                      <ahyp:hlinkClr xmlns:ahyp="http://schemas.microsoft.com/office/drawing/2018/hyperlinkcolor" val="tx"/>
                    </a:ext>
                  </a:extLst>
                </a:hlinkClick>
              </a:rPr>
              <a:t>Github</a:t>
            </a:r>
            <a:r>
              <a:rPr lang="en-GB" sz="2000">
                <a:solidFill>
                  <a:srgbClr val="FF0000"/>
                </a:solidFill>
                <a:latin typeface="Montserrat" pitchFamily="2" charset="0"/>
                <a:ea typeface="Lato"/>
                <a:cs typeface="Lato"/>
              </a:rPr>
              <a:t> </a:t>
            </a:r>
            <a:r>
              <a:rPr lang="en-GB" sz="2000">
                <a:solidFill>
                  <a:srgbClr val="262730"/>
                </a:solidFill>
                <a:latin typeface="Montserrat" pitchFamily="2" charset="0"/>
                <a:ea typeface="Lato"/>
                <a:cs typeface="Lato"/>
              </a:rPr>
              <a:t>and</a:t>
            </a:r>
            <a:r>
              <a:rPr lang="en-GB" sz="2000">
                <a:solidFill>
                  <a:srgbClr val="FF0000"/>
                </a:solidFill>
                <a:latin typeface="Montserrat" pitchFamily="2" charset="0"/>
                <a:ea typeface="Lato"/>
                <a:cs typeface="Lato"/>
              </a:rPr>
              <a:t> </a:t>
            </a:r>
            <a:r>
              <a:rPr lang="en-GB" sz="2000">
                <a:solidFill>
                  <a:srgbClr val="FF0000"/>
                </a:solidFill>
                <a:latin typeface="Montserrat" pitchFamily="2" charset="0"/>
                <a:ea typeface="Lato"/>
                <a:cs typeface="Lato"/>
                <a:hlinkClick r:id="rId4">
                  <a:extLst>
                    <a:ext uri="{A12FA001-AC4F-418D-AE19-62706E023703}">
                      <ahyp:hlinkClr xmlns:ahyp="http://schemas.microsoft.com/office/drawing/2018/hyperlinkcolor" val="tx"/>
                    </a:ext>
                  </a:extLst>
                </a:hlinkClick>
              </a:rPr>
              <a:t>Docker</a:t>
            </a:r>
            <a:endParaRPr lang="en-US" sz="2000">
              <a:solidFill>
                <a:srgbClr val="FF0000"/>
              </a:solidFill>
              <a:latin typeface="Montserrat" pitchFamily="2" charset="0"/>
              <a:ea typeface="Lato"/>
              <a:cs typeface="Lato"/>
            </a:endParaRPr>
          </a:p>
        </p:txBody>
      </p:sp>
    </p:spTree>
    <p:extLst>
      <p:ext uri="{BB962C8B-B14F-4D97-AF65-F5344CB8AC3E}">
        <p14:creationId xmlns:p14="http://schemas.microsoft.com/office/powerpoint/2010/main" val="17433924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6E0BDAA-C026-BED4-E48B-694AC8153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8612B-C0AE-F2E2-CABB-E1B482495C01}"/>
              </a:ext>
            </a:extLst>
          </p:cNvPr>
          <p:cNvSpPr>
            <a:spLocks noGrp="1"/>
          </p:cNvSpPr>
          <p:nvPr>
            <p:ph type="title"/>
          </p:nvPr>
        </p:nvSpPr>
        <p:spPr/>
        <p:txBody>
          <a:bodyPr lIns="91440" tIns="45720" rIns="91440" bIns="45720" anchor="t"/>
          <a:lstStyle/>
          <a:p>
            <a:r>
              <a:rPr lang="en-US">
                <a:latin typeface="Montserrat"/>
                <a:ea typeface="Lato"/>
                <a:cs typeface="Lato"/>
              </a:rPr>
              <a:t>Solution</a:t>
            </a:r>
          </a:p>
        </p:txBody>
      </p:sp>
      <p:sp>
        <p:nvSpPr>
          <p:cNvPr id="4" name="Slide Number Placeholder 3">
            <a:extLst>
              <a:ext uri="{FF2B5EF4-FFF2-40B4-BE49-F238E27FC236}">
                <a16:creationId xmlns:a16="http://schemas.microsoft.com/office/drawing/2014/main" id="{06DF2744-D4A8-8D1A-3E64-64C027FD8C88}"/>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69</a:t>
            </a:fld>
            <a:endParaRPr lang="en-US" sz="2000">
              <a:latin typeface="Montserrat"/>
              <a:ea typeface="Lato"/>
              <a:cs typeface="Lato"/>
            </a:endParaRPr>
          </a:p>
        </p:txBody>
      </p:sp>
      <p:sp>
        <p:nvSpPr>
          <p:cNvPr id="5" name="TextBox 4">
            <a:extLst>
              <a:ext uri="{FF2B5EF4-FFF2-40B4-BE49-F238E27FC236}">
                <a16:creationId xmlns:a16="http://schemas.microsoft.com/office/drawing/2014/main" id="{AFF561B1-0349-2B53-5AFE-26841A95F8F8}"/>
              </a:ext>
            </a:extLst>
          </p:cNvPr>
          <p:cNvSpPr txBox="1"/>
          <p:nvPr/>
        </p:nvSpPr>
        <p:spPr>
          <a:xfrm>
            <a:off x="338736" y="810975"/>
            <a:ext cx="11853264" cy="501932"/>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000" b="0" i="0" u="none" strike="noStrike">
                <a:solidFill>
                  <a:srgbClr val="000000"/>
                </a:solidFill>
                <a:effectLst/>
                <a:latin typeface="Montserrat"/>
                <a:ea typeface="Lato"/>
                <a:cs typeface="Lato"/>
              </a:rPr>
              <a:t>Visualize the results</a:t>
            </a:r>
            <a:endParaRPr lang="en-US" sz="2000">
              <a:solidFill>
                <a:srgbClr val="000000"/>
              </a:solidFill>
              <a:latin typeface="Montserrat"/>
              <a:ea typeface="Lato"/>
              <a:cs typeface="Lato"/>
            </a:endParaRPr>
          </a:p>
        </p:txBody>
      </p:sp>
      <p:sp>
        <p:nvSpPr>
          <p:cNvPr id="6" name="TextBox 5">
            <a:extLst>
              <a:ext uri="{FF2B5EF4-FFF2-40B4-BE49-F238E27FC236}">
                <a16:creationId xmlns:a16="http://schemas.microsoft.com/office/drawing/2014/main" id="{780957C2-167A-2059-8D2D-4FE0F7C6D724}"/>
              </a:ext>
            </a:extLst>
          </p:cNvPr>
          <p:cNvSpPr txBox="1"/>
          <p:nvPr/>
        </p:nvSpPr>
        <p:spPr>
          <a:xfrm>
            <a:off x="338736" y="1370021"/>
            <a:ext cx="10896600" cy="70788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solidFill>
                  <a:srgbClr val="000000"/>
                </a:solidFill>
                <a:latin typeface="Montserrat"/>
                <a:ea typeface="Lato"/>
                <a:cs typeface="Lato"/>
              </a:rPr>
              <a:t>Implement a web application shows real-time predicted values and graphically tracks changes in predicted and actual prices.</a:t>
            </a:r>
          </a:p>
        </p:txBody>
      </p:sp>
      <p:pic>
        <p:nvPicPr>
          <p:cNvPr id="8" name="Picture 7">
            <a:extLst>
              <a:ext uri="{FF2B5EF4-FFF2-40B4-BE49-F238E27FC236}">
                <a16:creationId xmlns:a16="http://schemas.microsoft.com/office/drawing/2014/main" id="{5A0F2437-4E66-C85D-7022-8DE37DF8B84E}"/>
              </a:ext>
            </a:extLst>
          </p:cNvPr>
          <p:cNvPicPr>
            <a:picLocks noChangeAspect="1"/>
          </p:cNvPicPr>
          <p:nvPr/>
        </p:nvPicPr>
        <p:blipFill>
          <a:blip r:embed="rId2"/>
          <a:stretch>
            <a:fillRect/>
          </a:stretch>
        </p:blipFill>
        <p:spPr>
          <a:xfrm>
            <a:off x="395457" y="2716115"/>
            <a:ext cx="5700543" cy="2473984"/>
          </a:xfrm>
          <a:prstGeom prst="rect">
            <a:avLst/>
          </a:prstGeom>
        </p:spPr>
      </p:pic>
      <p:pic>
        <p:nvPicPr>
          <p:cNvPr id="11" name="Picture 10">
            <a:extLst>
              <a:ext uri="{FF2B5EF4-FFF2-40B4-BE49-F238E27FC236}">
                <a16:creationId xmlns:a16="http://schemas.microsoft.com/office/drawing/2014/main" id="{23138E1C-041F-EE3E-D199-74DF23E971F8}"/>
              </a:ext>
            </a:extLst>
          </p:cNvPr>
          <p:cNvPicPr>
            <a:picLocks noChangeAspect="1"/>
          </p:cNvPicPr>
          <p:nvPr/>
        </p:nvPicPr>
        <p:blipFill>
          <a:blip r:embed="rId3"/>
          <a:stretch>
            <a:fillRect/>
          </a:stretch>
        </p:blipFill>
        <p:spPr>
          <a:xfrm>
            <a:off x="6265367" y="2320875"/>
            <a:ext cx="5531175" cy="3921356"/>
          </a:xfrm>
          <a:prstGeom prst="rect">
            <a:avLst/>
          </a:prstGeom>
        </p:spPr>
      </p:pic>
    </p:spTree>
    <p:extLst>
      <p:ext uri="{BB962C8B-B14F-4D97-AF65-F5344CB8AC3E}">
        <p14:creationId xmlns:p14="http://schemas.microsoft.com/office/powerpoint/2010/main" val="1166979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30DE-5D4C-DB3F-6A14-E996D7A75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81853-67C6-3D58-F72C-2A8D8818B6FC}"/>
              </a:ext>
            </a:extLst>
          </p:cNvPr>
          <p:cNvSpPr>
            <a:spLocks noGrp="1"/>
          </p:cNvSpPr>
          <p:nvPr>
            <p:ph type="title"/>
          </p:nvPr>
        </p:nvSpPr>
        <p:spPr/>
        <p:txBody>
          <a:bodyPr lIns="91440" tIns="45720" rIns="91440" bIns="45720" anchor="t"/>
          <a:lstStyle/>
          <a:p>
            <a:r>
              <a:rPr lang="en-US">
                <a:latin typeface="Montserrat"/>
                <a:ea typeface="Lato"/>
                <a:cs typeface="Lato"/>
              </a:rPr>
              <a:t>Data</a:t>
            </a:r>
          </a:p>
        </p:txBody>
      </p:sp>
      <p:sp>
        <p:nvSpPr>
          <p:cNvPr id="4" name="Slide Number Placeholder 3">
            <a:extLst>
              <a:ext uri="{FF2B5EF4-FFF2-40B4-BE49-F238E27FC236}">
                <a16:creationId xmlns:a16="http://schemas.microsoft.com/office/drawing/2014/main" id="{04C5E6ED-5457-4D75-9A0B-7693E6667ED4}"/>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7</a:t>
            </a:fld>
            <a:endParaRPr lang="en-US" sz="2000">
              <a:latin typeface="Montserrat"/>
              <a:ea typeface="Lato"/>
              <a:cs typeface="Lato"/>
            </a:endParaRPr>
          </a:p>
        </p:txBody>
      </p:sp>
      <p:sp>
        <p:nvSpPr>
          <p:cNvPr id="5" name="TextBox 4">
            <a:extLst>
              <a:ext uri="{FF2B5EF4-FFF2-40B4-BE49-F238E27FC236}">
                <a16:creationId xmlns:a16="http://schemas.microsoft.com/office/drawing/2014/main" id="{20B1C991-4FE0-9C73-2C47-07127B8A2B06}"/>
              </a:ext>
            </a:extLst>
          </p:cNvPr>
          <p:cNvSpPr txBox="1"/>
          <p:nvPr/>
        </p:nvSpPr>
        <p:spPr>
          <a:xfrm>
            <a:off x="338736" y="810975"/>
            <a:ext cx="11853264" cy="46102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b="0" i="0" u="none" strike="noStrike">
                <a:solidFill>
                  <a:srgbClr val="000000"/>
                </a:solidFill>
                <a:effectLst/>
                <a:latin typeface="Montserrat"/>
                <a:ea typeface="Lato"/>
                <a:cs typeface="Lato"/>
              </a:rPr>
              <a:t>Historical data of </a:t>
            </a:r>
            <a:r>
              <a:rPr lang="en-US" b="0" i="0" u="none" strike="noStrike">
                <a:effectLst/>
                <a:latin typeface="Montserrat"/>
                <a:ea typeface="Lato"/>
                <a:cs typeface="Lato"/>
              </a:rPr>
              <a:t>two</a:t>
            </a:r>
            <a:r>
              <a:rPr lang="en-US" b="0" i="0" u="none" strike="noStrike">
                <a:solidFill>
                  <a:srgbClr val="000000"/>
                </a:solidFill>
                <a:effectLst/>
                <a:latin typeface="Montserrat"/>
                <a:ea typeface="Lato"/>
                <a:cs typeface="Lato"/>
              </a:rPr>
              <a:t> stocks, </a:t>
            </a:r>
            <a:r>
              <a:rPr lang="en-US" b="0" i="0" u="none" strike="noStrike">
                <a:solidFill>
                  <a:srgbClr val="C00000"/>
                </a:solidFill>
                <a:effectLst/>
                <a:latin typeface="Montserrat"/>
                <a:ea typeface="Lato"/>
                <a:cs typeface="Lato"/>
              </a:rPr>
              <a:t>S&amp;P500(^GSPC) </a:t>
            </a:r>
            <a:r>
              <a:rPr lang="en-US" b="0" i="0" u="none" strike="noStrike">
                <a:solidFill>
                  <a:srgbClr val="000000"/>
                </a:solidFill>
                <a:effectLst/>
                <a:latin typeface="Montserrat"/>
                <a:ea typeface="Lato"/>
                <a:cs typeface="Lato"/>
              </a:rPr>
              <a:t>and </a:t>
            </a:r>
            <a:r>
              <a:rPr lang="en-US" b="0" i="0" u="none" strike="noStrike">
                <a:solidFill>
                  <a:srgbClr val="C00000"/>
                </a:solidFill>
                <a:effectLst/>
                <a:latin typeface="Montserrat"/>
                <a:ea typeface="Lato"/>
                <a:cs typeface="Lato"/>
              </a:rPr>
              <a:t>IBM Stock(IBM)</a:t>
            </a:r>
            <a:r>
              <a:rPr lang="en-US" b="0" i="0" u="none" strike="noStrike">
                <a:solidFill>
                  <a:srgbClr val="000000"/>
                </a:solidFill>
                <a:effectLst/>
                <a:latin typeface="Montserrat"/>
                <a:ea typeface="Lato"/>
                <a:cs typeface="Lato"/>
              </a:rPr>
              <a:t> from 2000-01-01 to 2023-06-01.</a:t>
            </a:r>
            <a:r>
              <a:rPr lang="en-US">
                <a:solidFill>
                  <a:srgbClr val="000000"/>
                </a:solidFill>
                <a:latin typeface="Montserrat"/>
                <a:ea typeface="Lato"/>
                <a:cs typeface="Lato"/>
              </a:rPr>
              <a:t> </a:t>
            </a:r>
          </a:p>
        </p:txBody>
      </p:sp>
      <p:sp>
        <p:nvSpPr>
          <p:cNvPr id="6" name="TextBox 5">
            <a:extLst>
              <a:ext uri="{FF2B5EF4-FFF2-40B4-BE49-F238E27FC236}">
                <a16:creationId xmlns:a16="http://schemas.microsoft.com/office/drawing/2014/main" id="{DE179D9A-3FAE-906A-7D04-8DFC78CF972F}"/>
              </a:ext>
            </a:extLst>
          </p:cNvPr>
          <p:cNvSpPr txBox="1"/>
          <p:nvPr/>
        </p:nvSpPr>
        <p:spPr>
          <a:xfrm>
            <a:off x="338736" y="1370021"/>
            <a:ext cx="10896600"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rgbClr val="000000"/>
                </a:solidFill>
                <a:latin typeface="Montserrat"/>
                <a:ea typeface="Lato"/>
                <a:cs typeface="Lato"/>
              </a:rPr>
              <a:t>The data sample is obtained from </a:t>
            </a:r>
            <a:r>
              <a:rPr lang="en-US">
                <a:solidFill>
                  <a:srgbClr val="C00000"/>
                </a:solidFill>
                <a:latin typeface="Montserrat"/>
                <a:ea typeface="Lato"/>
                <a:cs typeface="Lato"/>
              </a:rPr>
              <a:t>Yahoo Finance</a:t>
            </a:r>
            <a:r>
              <a:rPr lang="en-US">
                <a:solidFill>
                  <a:srgbClr val="000000"/>
                </a:solidFill>
                <a:latin typeface="Montserrat"/>
                <a:ea typeface="Lato"/>
                <a:cs typeface="Lato"/>
              </a:rPr>
              <a:t> and </a:t>
            </a:r>
            <a:r>
              <a:rPr lang="en-US" err="1">
                <a:latin typeface="Montserrat"/>
                <a:ea typeface="Lato"/>
                <a:cs typeface="Arial"/>
              </a:rPr>
              <a:t>and</a:t>
            </a:r>
            <a:r>
              <a:rPr lang="en-US">
                <a:latin typeface="Montserrat"/>
                <a:ea typeface="Lato"/>
                <a:cs typeface="Arial"/>
              </a:rPr>
              <a:t> we mainly use </a:t>
            </a:r>
            <a:r>
              <a:rPr lang="en-US">
                <a:solidFill>
                  <a:srgbClr val="C00000"/>
                </a:solidFill>
                <a:latin typeface="Montserrat"/>
                <a:ea typeface="Lato"/>
                <a:cs typeface="Arial"/>
              </a:rPr>
              <a:t>open, high, low, close figure </a:t>
            </a:r>
            <a:r>
              <a:rPr lang="en-US">
                <a:latin typeface="Montserrat"/>
                <a:ea typeface="Lato"/>
                <a:cs typeface="Arial"/>
              </a:rPr>
              <a:t>to predict.</a:t>
            </a:r>
            <a:endParaRPr lang="en-US">
              <a:solidFill>
                <a:srgbClr val="000000"/>
              </a:solidFill>
              <a:latin typeface="Montserrat"/>
              <a:ea typeface="Lato"/>
              <a:cs typeface="Lato"/>
            </a:endParaRPr>
          </a:p>
        </p:txBody>
      </p:sp>
      <p:sp>
        <p:nvSpPr>
          <p:cNvPr id="7" name="TextBox 6">
            <a:extLst>
              <a:ext uri="{FF2B5EF4-FFF2-40B4-BE49-F238E27FC236}">
                <a16:creationId xmlns:a16="http://schemas.microsoft.com/office/drawing/2014/main" id="{A11B9790-5D3D-EFBA-D2AE-88448D9D3DBB}"/>
              </a:ext>
            </a:extLst>
          </p:cNvPr>
          <p:cNvSpPr txBox="1"/>
          <p:nvPr/>
        </p:nvSpPr>
        <p:spPr>
          <a:xfrm>
            <a:off x="338736" y="1837375"/>
            <a:ext cx="10896600" cy="876522"/>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VN">
                <a:latin typeface="Montserrat"/>
                <a:ea typeface="Lato"/>
                <a:cs typeface="Arial"/>
              </a:rPr>
              <a:t>It consists of the daily closing prices with a total number of samples including </a:t>
            </a:r>
            <a:r>
              <a:rPr lang="en-VN">
                <a:solidFill>
                  <a:srgbClr val="C00000"/>
                </a:solidFill>
                <a:latin typeface="Montserrat"/>
                <a:ea typeface="Lato"/>
                <a:cs typeface="Arial"/>
              </a:rPr>
              <a:t>5890</a:t>
            </a:r>
            <a:r>
              <a:rPr lang="en-VN">
                <a:latin typeface="Montserrat"/>
                <a:ea typeface="Lato"/>
                <a:cs typeface="Arial"/>
              </a:rPr>
              <a:t> trading days for each stoc</a:t>
            </a:r>
            <a:r>
              <a:rPr lang="en-US">
                <a:latin typeface="Montserrat"/>
                <a:ea typeface="Lato"/>
                <a:cs typeface="Arial"/>
              </a:rPr>
              <a:t>k. </a:t>
            </a:r>
            <a:endParaRPr lang="vi-VN">
              <a:latin typeface="Montserrat"/>
              <a:ea typeface="Lato"/>
              <a:cs typeface="Arial"/>
            </a:endParaRPr>
          </a:p>
        </p:txBody>
      </p:sp>
      <p:pic>
        <p:nvPicPr>
          <p:cNvPr id="9" name="Picture 8" descr="A graph with blue lines&#10;&#10;AI-generated content may be incorrect.">
            <a:extLst>
              <a:ext uri="{FF2B5EF4-FFF2-40B4-BE49-F238E27FC236}">
                <a16:creationId xmlns:a16="http://schemas.microsoft.com/office/drawing/2014/main" id="{B5F88069-CA12-762D-8E41-FE881B5B2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354" y="2663612"/>
            <a:ext cx="6656028" cy="3328014"/>
          </a:xfrm>
          <a:prstGeom prst="rect">
            <a:avLst/>
          </a:prstGeom>
        </p:spPr>
      </p:pic>
    </p:spTree>
    <p:extLst>
      <p:ext uri="{BB962C8B-B14F-4D97-AF65-F5344CB8AC3E}">
        <p14:creationId xmlns:p14="http://schemas.microsoft.com/office/powerpoint/2010/main" val="9007728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8FF850-44E0-C6D5-E057-7F96EB74101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D3391FB-C78C-95B7-E6E4-4E4462B46EAD}"/>
              </a:ext>
            </a:extLst>
          </p:cNvPr>
          <p:cNvSpPr>
            <a:spLocks noGrp="1"/>
          </p:cNvSpPr>
          <p:nvPr>
            <p:ph type="title"/>
          </p:nvPr>
        </p:nvSpPr>
        <p:spPr>
          <a:xfrm>
            <a:off x="2551552" y="2429519"/>
            <a:ext cx="7088895" cy="1992500"/>
          </a:xfrm>
        </p:spPr>
        <p:txBody>
          <a:bodyPr/>
          <a:lstStyle/>
          <a:p>
            <a:r>
              <a:rPr lang="vi-VN" sz="7200"/>
              <a:t>KNN</a:t>
            </a:r>
            <a:endParaRPr lang="en-US" sz="7200"/>
          </a:p>
        </p:txBody>
      </p:sp>
    </p:spTree>
    <p:extLst>
      <p:ext uri="{BB962C8B-B14F-4D97-AF65-F5344CB8AC3E}">
        <p14:creationId xmlns:p14="http://schemas.microsoft.com/office/powerpoint/2010/main" val="3312944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BF5F69-A48C-807C-5BFD-4EA95F525CE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267B25-3E31-67F0-68E9-BF4C91D84628}"/>
              </a:ext>
            </a:extLst>
          </p:cNvPr>
          <p:cNvSpPr>
            <a:spLocks noGrp="1"/>
          </p:cNvSpPr>
          <p:nvPr>
            <p:ph sz="quarter" idx="13"/>
          </p:nvPr>
        </p:nvSpPr>
        <p:spPr>
          <a:xfrm>
            <a:off x="4558372" y="1920091"/>
            <a:ext cx="7391400" cy="1532783"/>
          </a:xfrm>
        </p:spPr>
        <p:txBody>
          <a:bodyPr/>
          <a:lstStyle/>
          <a:p>
            <a:pPr marL="0" indent="0">
              <a:buNone/>
            </a:pPr>
            <a:br>
              <a:rPr lang="en-US"/>
            </a:br>
            <a:br>
              <a:rPr lang="en-US"/>
            </a:br>
            <a:endParaRPr lang="en-US"/>
          </a:p>
        </p:txBody>
      </p:sp>
      <p:sp>
        <p:nvSpPr>
          <p:cNvPr id="3" name="Title 2">
            <a:extLst>
              <a:ext uri="{FF2B5EF4-FFF2-40B4-BE49-F238E27FC236}">
                <a16:creationId xmlns:a16="http://schemas.microsoft.com/office/drawing/2014/main" id="{E3D887AD-5490-8A73-1C35-BFE3B5F92009}"/>
              </a:ext>
            </a:extLst>
          </p:cNvPr>
          <p:cNvSpPr>
            <a:spLocks noGrp="1"/>
          </p:cNvSpPr>
          <p:nvPr>
            <p:ph type="title"/>
          </p:nvPr>
        </p:nvSpPr>
        <p:spPr>
          <a:xfrm>
            <a:off x="4558372" y="785265"/>
            <a:ext cx="7391400" cy="436098"/>
          </a:xfrm>
        </p:spPr>
        <p:txBody>
          <a:bodyPr lIns="91440" tIns="45720" rIns="91440" bIns="45720" anchor="t"/>
          <a:lstStyle/>
          <a:p>
            <a:r>
              <a:rPr lang="en-US" sz="4400">
                <a:latin typeface="Montserrat" pitchFamily="2" charset="0"/>
                <a:ea typeface="Lato"/>
                <a:cs typeface="Lato"/>
              </a:rPr>
              <a:t>KNN</a:t>
            </a:r>
            <a:endParaRPr lang="en-US">
              <a:latin typeface="Montserrat" pitchFamily="2" charset="0"/>
            </a:endParaRPr>
          </a:p>
        </p:txBody>
      </p:sp>
      <p:sp>
        <p:nvSpPr>
          <p:cNvPr id="4" name="Slide Number Placeholder 3">
            <a:extLst>
              <a:ext uri="{FF2B5EF4-FFF2-40B4-BE49-F238E27FC236}">
                <a16:creationId xmlns:a16="http://schemas.microsoft.com/office/drawing/2014/main" id="{05DAD49A-78E9-3E26-35D2-29EDA57771BF}"/>
              </a:ext>
            </a:extLst>
          </p:cNvPr>
          <p:cNvSpPr>
            <a:spLocks noGrp="1"/>
          </p:cNvSpPr>
          <p:nvPr>
            <p:ph type="sldNum" sz="quarter" idx="12"/>
          </p:nvPr>
        </p:nvSpPr>
        <p:spPr/>
        <p:txBody>
          <a:bodyPr/>
          <a:lstStyle/>
          <a:p>
            <a:fld id="{9EA0BE3B-158A-4EDF-80DC-E394A0D1600F}" type="slidenum">
              <a:rPr lang="en-US" smtClean="0"/>
              <a:pPr/>
              <a:t>71</a:t>
            </a:fld>
            <a:endParaRPr lang="en-US"/>
          </a:p>
        </p:txBody>
      </p:sp>
      <p:sp>
        <p:nvSpPr>
          <p:cNvPr id="5" name="TextBox 4">
            <a:extLst>
              <a:ext uri="{FF2B5EF4-FFF2-40B4-BE49-F238E27FC236}">
                <a16:creationId xmlns:a16="http://schemas.microsoft.com/office/drawing/2014/main" id="{BE48595F-AEB2-DC1C-F8A5-E6C219BABD99}"/>
              </a:ext>
            </a:extLst>
          </p:cNvPr>
          <p:cNvSpPr txBox="1"/>
          <p:nvPr/>
        </p:nvSpPr>
        <p:spPr>
          <a:xfrm>
            <a:off x="4779882" y="1556298"/>
            <a:ext cx="6270172" cy="3412729"/>
          </a:xfrm>
          <a:prstGeom prst="rect">
            <a:avLst/>
          </a:prstGeom>
          <a:noFill/>
        </p:spPr>
        <p:txBody>
          <a:bodyPr wrap="square" lIns="91440" tIns="45720" rIns="91440" bIns="45720" rtlCol="0" anchor="t">
            <a:spAutoFit/>
          </a:bodyPr>
          <a:lstStyle/>
          <a:p>
            <a:pPr marL="342900" indent="-342900">
              <a:lnSpc>
                <a:spcPct val="200000"/>
              </a:lnSpc>
              <a:buFont typeface="+mj-lt"/>
              <a:buAutoNum type="arabicPeriod"/>
            </a:pPr>
            <a:r>
              <a:rPr lang="en-VN" sz="2800" b="1">
                <a:latin typeface="Montserrat" pitchFamily="2" charset="0"/>
                <a:ea typeface="Lato"/>
                <a:cs typeface="Lato"/>
              </a:rPr>
              <a:t>Data Description</a:t>
            </a:r>
          </a:p>
          <a:p>
            <a:pPr marL="342900" indent="-342900">
              <a:lnSpc>
                <a:spcPct val="200000"/>
              </a:lnSpc>
              <a:buFont typeface="+mj-lt"/>
              <a:buAutoNum type="arabicPeriod"/>
            </a:pPr>
            <a:r>
              <a:rPr lang="en-VN" sz="2800" b="1">
                <a:latin typeface="Montserrat" pitchFamily="2" charset="0"/>
                <a:ea typeface="Lato"/>
                <a:cs typeface="Lato"/>
              </a:rPr>
              <a:t>Normal KNN </a:t>
            </a:r>
          </a:p>
          <a:p>
            <a:pPr marL="342900" indent="-342900">
              <a:lnSpc>
                <a:spcPct val="200000"/>
              </a:lnSpc>
              <a:buFont typeface="+mj-lt"/>
              <a:buAutoNum type="arabicPeriod"/>
            </a:pPr>
            <a:r>
              <a:rPr lang="en-VN" sz="2800" b="1">
                <a:latin typeface="Montserrat" pitchFamily="2" charset="0"/>
                <a:ea typeface="Lato"/>
                <a:cs typeface="Lato"/>
              </a:rPr>
              <a:t>Weight KNN </a:t>
            </a:r>
          </a:p>
          <a:p>
            <a:pPr marL="342900" indent="-342900">
              <a:lnSpc>
                <a:spcPct val="200000"/>
              </a:lnSpc>
              <a:buFont typeface="+mj-lt"/>
              <a:buAutoNum type="arabicPeriod"/>
            </a:pPr>
            <a:r>
              <a:rPr lang="en-US" sz="2800" b="1">
                <a:latin typeface="Montserrat" pitchFamily="2" charset="0"/>
                <a:ea typeface="Lato"/>
                <a:cs typeface="Lato"/>
              </a:rPr>
              <a:t> </a:t>
            </a:r>
            <a:r>
              <a:rPr lang="en-VN" sz="2800" b="1">
                <a:latin typeface="Montserrat" pitchFamily="2" charset="0"/>
                <a:ea typeface="Lato"/>
                <a:cs typeface="Lato"/>
              </a:rPr>
              <a:t>Result Analysis</a:t>
            </a:r>
          </a:p>
        </p:txBody>
      </p:sp>
    </p:spTree>
    <p:extLst>
      <p:ext uri="{BB962C8B-B14F-4D97-AF65-F5344CB8AC3E}">
        <p14:creationId xmlns:p14="http://schemas.microsoft.com/office/powerpoint/2010/main" val="568060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0854E13-F995-CB8B-0678-4F6C400A91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57E40-7A6A-EB0F-BCD1-3E512BB1E411}"/>
              </a:ext>
            </a:extLst>
          </p:cNvPr>
          <p:cNvSpPr>
            <a:spLocks noGrp="1"/>
          </p:cNvSpPr>
          <p:nvPr>
            <p:ph type="title"/>
          </p:nvPr>
        </p:nvSpPr>
        <p:spPr/>
        <p:txBody>
          <a:bodyPr lIns="91440" tIns="45720" rIns="91440" bIns="45720" anchor="t"/>
          <a:lstStyle/>
          <a:p>
            <a:r>
              <a:rPr lang="en-US">
                <a:latin typeface="Montserrat"/>
                <a:ea typeface="Lato"/>
                <a:cs typeface="Lato"/>
              </a:rPr>
              <a:t>KNN </a:t>
            </a:r>
          </a:p>
        </p:txBody>
      </p:sp>
      <p:sp>
        <p:nvSpPr>
          <p:cNvPr id="3" name="Content Placeholder 2">
            <a:extLst>
              <a:ext uri="{FF2B5EF4-FFF2-40B4-BE49-F238E27FC236}">
                <a16:creationId xmlns:a16="http://schemas.microsoft.com/office/drawing/2014/main" id="{7142C00C-FDF9-7F13-2C16-B0BA6815F7DB}"/>
              </a:ext>
            </a:extLst>
          </p:cNvPr>
          <p:cNvSpPr>
            <a:spLocks noGrp="1"/>
          </p:cNvSpPr>
          <p:nvPr>
            <p:ph sz="quarter" idx="13"/>
          </p:nvPr>
        </p:nvSpPr>
        <p:spPr>
          <a:xfrm>
            <a:off x="338736" y="958689"/>
            <a:ext cx="11514528" cy="870112"/>
          </a:xfrm>
        </p:spPr>
        <p:txBody>
          <a:bodyPr lIns="91440" tIns="45720" rIns="91440" bIns="45720" anchor="t"/>
          <a:lstStyle/>
          <a:p>
            <a:pPr marL="514350" indent="-514350">
              <a:buAutoNum type="arabicPeriod"/>
            </a:pPr>
            <a:r>
              <a:rPr lang="en-US" sz="2400">
                <a:latin typeface="Montserrat"/>
                <a:ea typeface="Lato"/>
                <a:cs typeface="Arial"/>
              </a:rPr>
              <a:t>Data Preprocessing</a:t>
            </a:r>
          </a:p>
          <a:p>
            <a:pPr marL="0" indent="0">
              <a:buNone/>
            </a:pPr>
            <a:r>
              <a:rPr lang="en-US" sz="2400">
                <a:latin typeface="Montserrat"/>
                <a:ea typeface="Lato"/>
                <a:cs typeface="Arial"/>
              </a:rPr>
              <a:t>1.1.   Data Description</a:t>
            </a:r>
          </a:p>
        </p:txBody>
      </p:sp>
      <p:sp>
        <p:nvSpPr>
          <p:cNvPr id="4" name="Slide Number Placeholder 3">
            <a:extLst>
              <a:ext uri="{FF2B5EF4-FFF2-40B4-BE49-F238E27FC236}">
                <a16:creationId xmlns:a16="http://schemas.microsoft.com/office/drawing/2014/main" id="{EB48FBD1-F36C-8219-2B41-0667E2051103}"/>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72</a:t>
            </a:fld>
            <a:endParaRPr lang="en-US" sz="2000">
              <a:latin typeface="Montserrat"/>
              <a:ea typeface="Lato"/>
              <a:cs typeface="Lato"/>
            </a:endParaRPr>
          </a:p>
        </p:txBody>
      </p:sp>
      <p:sp>
        <p:nvSpPr>
          <p:cNvPr id="5" name="TextBox 4">
            <a:extLst>
              <a:ext uri="{FF2B5EF4-FFF2-40B4-BE49-F238E27FC236}">
                <a16:creationId xmlns:a16="http://schemas.microsoft.com/office/drawing/2014/main" id="{5249164A-EE30-3926-1D03-76AEFB76DD4D}"/>
              </a:ext>
            </a:extLst>
          </p:cNvPr>
          <p:cNvSpPr txBox="1"/>
          <p:nvPr/>
        </p:nvSpPr>
        <p:spPr>
          <a:xfrm>
            <a:off x="338736" y="1757459"/>
            <a:ext cx="11853264" cy="46102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b="0" i="0" u="none" strike="noStrike">
                <a:solidFill>
                  <a:srgbClr val="000000"/>
                </a:solidFill>
                <a:effectLst/>
                <a:latin typeface="Montserrat"/>
                <a:ea typeface="Lato"/>
                <a:cs typeface="Lato"/>
              </a:rPr>
              <a:t>Historical data of </a:t>
            </a:r>
            <a:r>
              <a:rPr lang="en-US" b="0" i="0" u="none" strike="noStrike">
                <a:solidFill>
                  <a:srgbClr val="C00000"/>
                </a:solidFill>
                <a:effectLst/>
                <a:latin typeface="Montserrat"/>
                <a:ea typeface="Lato"/>
                <a:cs typeface="Lato"/>
              </a:rPr>
              <a:t>two</a:t>
            </a:r>
            <a:r>
              <a:rPr lang="en-US" b="0" i="0" u="none" strike="noStrike">
                <a:solidFill>
                  <a:srgbClr val="000000"/>
                </a:solidFill>
                <a:effectLst/>
                <a:latin typeface="Montserrat"/>
                <a:ea typeface="Lato"/>
                <a:cs typeface="Lato"/>
              </a:rPr>
              <a:t> stocks, S&amp;P500(^GSPC) and IBM Stock(IBM) from 2000-01-01 to 2023-06-01.</a:t>
            </a:r>
            <a:r>
              <a:rPr lang="en-US">
                <a:solidFill>
                  <a:srgbClr val="000000"/>
                </a:solidFill>
                <a:latin typeface="Montserrat"/>
                <a:ea typeface="Lato"/>
                <a:cs typeface="Lato"/>
              </a:rPr>
              <a:t> </a:t>
            </a:r>
          </a:p>
        </p:txBody>
      </p:sp>
      <p:sp>
        <p:nvSpPr>
          <p:cNvPr id="6" name="TextBox 5">
            <a:extLst>
              <a:ext uri="{FF2B5EF4-FFF2-40B4-BE49-F238E27FC236}">
                <a16:creationId xmlns:a16="http://schemas.microsoft.com/office/drawing/2014/main" id="{2D4A6516-8625-FFA2-3B19-DC5AB9782AE8}"/>
              </a:ext>
            </a:extLst>
          </p:cNvPr>
          <p:cNvSpPr txBox="1"/>
          <p:nvPr/>
        </p:nvSpPr>
        <p:spPr>
          <a:xfrm>
            <a:off x="338736" y="2316505"/>
            <a:ext cx="10896600"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rgbClr val="000000"/>
                </a:solidFill>
                <a:latin typeface="Montserrat"/>
                <a:ea typeface="Lato"/>
                <a:cs typeface="Lato"/>
              </a:rPr>
              <a:t>The data sample is obtained from </a:t>
            </a:r>
            <a:r>
              <a:rPr lang="en-US">
                <a:solidFill>
                  <a:srgbClr val="C00000"/>
                </a:solidFill>
                <a:latin typeface="Montserrat"/>
                <a:ea typeface="Lato"/>
                <a:cs typeface="Lato"/>
              </a:rPr>
              <a:t>Yahoo Finance</a:t>
            </a:r>
            <a:r>
              <a:rPr lang="en-US">
                <a:solidFill>
                  <a:srgbClr val="000000"/>
                </a:solidFill>
                <a:latin typeface="Montserrat"/>
                <a:ea typeface="Lato"/>
                <a:cs typeface="Lato"/>
              </a:rPr>
              <a:t>.</a:t>
            </a:r>
          </a:p>
        </p:txBody>
      </p:sp>
      <p:sp>
        <p:nvSpPr>
          <p:cNvPr id="7" name="TextBox 6">
            <a:extLst>
              <a:ext uri="{FF2B5EF4-FFF2-40B4-BE49-F238E27FC236}">
                <a16:creationId xmlns:a16="http://schemas.microsoft.com/office/drawing/2014/main" id="{8749398D-6106-BF3B-B094-C427C2BEE7AE}"/>
              </a:ext>
            </a:extLst>
          </p:cNvPr>
          <p:cNvSpPr txBox="1"/>
          <p:nvPr/>
        </p:nvSpPr>
        <p:spPr>
          <a:xfrm>
            <a:off x="338736" y="2783859"/>
            <a:ext cx="10896600" cy="876522"/>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VN">
                <a:latin typeface="Montserrat"/>
                <a:ea typeface="Lato"/>
                <a:cs typeface="Arial"/>
              </a:rPr>
              <a:t>It consists of the daily closing prices with a total number of samples including </a:t>
            </a:r>
            <a:r>
              <a:rPr lang="en-VN">
                <a:solidFill>
                  <a:srgbClr val="C00000"/>
                </a:solidFill>
                <a:latin typeface="Montserrat"/>
                <a:ea typeface="Lato"/>
                <a:cs typeface="Arial"/>
              </a:rPr>
              <a:t>5890</a:t>
            </a:r>
            <a:r>
              <a:rPr lang="en-VN">
                <a:latin typeface="Montserrat"/>
                <a:ea typeface="Lato"/>
                <a:cs typeface="Arial"/>
              </a:rPr>
              <a:t> trading days for each stock.</a:t>
            </a:r>
            <a:endParaRPr lang="vi-VN">
              <a:latin typeface="Montserrat"/>
              <a:ea typeface="Lato"/>
              <a:cs typeface="Arial"/>
            </a:endParaRPr>
          </a:p>
        </p:txBody>
      </p:sp>
    </p:spTree>
    <p:extLst>
      <p:ext uri="{BB962C8B-B14F-4D97-AF65-F5344CB8AC3E}">
        <p14:creationId xmlns:p14="http://schemas.microsoft.com/office/powerpoint/2010/main" val="3058367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3E373F4-7D58-579E-8BBF-B6BC63F20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A1877-6D37-C49A-910B-78D96CDE35D0}"/>
              </a:ext>
            </a:extLst>
          </p:cNvPr>
          <p:cNvSpPr>
            <a:spLocks noGrp="1"/>
          </p:cNvSpPr>
          <p:nvPr>
            <p:ph type="title"/>
          </p:nvPr>
        </p:nvSpPr>
        <p:spPr/>
        <p:txBody>
          <a:bodyPr lIns="91440" tIns="45720" rIns="91440" bIns="45720" anchor="t"/>
          <a:lstStyle/>
          <a:p>
            <a:r>
              <a:rPr lang="en-US">
                <a:latin typeface="Montserrat"/>
                <a:ea typeface="Lato"/>
                <a:cs typeface="Lato"/>
              </a:rPr>
              <a:t>KNN </a:t>
            </a:r>
          </a:p>
        </p:txBody>
      </p:sp>
      <p:sp>
        <p:nvSpPr>
          <p:cNvPr id="3" name="Content Placeholder 2">
            <a:extLst>
              <a:ext uri="{FF2B5EF4-FFF2-40B4-BE49-F238E27FC236}">
                <a16:creationId xmlns:a16="http://schemas.microsoft.com/office/drawing/2014/main" id="{02EB7856-17DF-B570-F30C-B4B7DF7BF7BF}"/>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3.3. Metrics  </a:t>
            </a:r>
          </a:p>
        </p:txBody>
      </p:sp>
      <p:sp>
        <p:nvSpPr>
          <p:cNvPr id="4" name="Slide Number Placeholder 3">
            <a:extLst>
              <a:ext uri="{FF2B5EF4-FFF2-40B4-BE49-F238E27FC236}">
                <a16:creationId xmlns:a16="http://schemas.microsoft.com/office/drawing/2014/main" id="{49DB99CD-AE34-2641-3546-DC72A47474EC}"/>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73</a:t>
            </a:fld>
            <a:endParaRPr lang="en-US" sz="2000">
              <a:latin typeface="Montserrat"/>
              <a:ea typeface="Lato"/>
              <a:cs typeface="Lato"/>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FFE27EC-4B21-9186-3EF4-2F25A48C4E95}"/>
                  </a:ext>
                </a:extLst>
              </p:cNvPr>
              <p:cNvGraphicFramePr>
                <a:graphicFrameLocks noGrp="1"/>
              </p:cNvGraphicFramePr>
              <p:nvPr>
                <p:extLst>
                  <p:ext uri="{D42A27DB-BD31-4B8C-83A1-F6EECF244321}">
                    <p14:modId xmlns:p14="http://schemas.microsoft.com/office/powerpoint/2010/main" val="1674383107"/>
                  </p:ext>
                </p:extLst>
              </p:nvPr>
            </p:nvGraphicFramePr>
            <p:xfrm>
              <a:off x="439173" y="1682589"/>
              <a:ext cx="11271046" cy="2786805"/>
            </p:xfrm>
            <a:graphic>
              <a:graphicData uri="http://schemas.openxmlformats.org/drawingml/2006/table">
                <a:tbl>
                  <a:tblPr firstRow="1" bandRow="1">
                    <a:tableStyleId>{5C22544A-7EE6-4342-B048-85BDC9FD1C3A}</a:tableStyleId>
                  </a:tblPr>
                  <a:tblGrid>
                    <a:gridCol w="5635523">
                      <a:extLst>
                        <a:ext uri="{9D8B030D-6E8A-4147-A177-3AD203B41FA5}">
                          <a16:colId xmlns:a16="http://schemas.microsoft.com/office/drawing/2014/main" val="2117480169"/>
                        </a:ext>
                      </a:extLst>
                    </a:gridCol>
                    <a:gridCol w="5635523">
                      <a:extLst>
                        <a:ext uri="{9D8B030D-6E8A-4147-A177-3AD203B41FA5}">
                          <a16:colId xmlns:a16="http://schemas.microsoft.com/office/drawing/2014/main" val="2598787350"/>
                        </a:ext>
                      </a:extLst>
                    </a:gridCol>
                  </a:tblGrid>
                  <a:tr h="598495">
                    <a:tc>
                      <a:txBody>
                        <a:bodyPr/>
                        <a:lstStyle/>
                        <a:p>
                          <a:r>
                            <a:rPr lang="en-US"/>
                            <a:t>Type </a:t>
                          </a:r>
                        </a:p>
                      </a:txBody>
                      <a:tcPr/>
                    </a:tc>
                    <a:tc>
                      <a:txBody>
                        <a:bodyPr/>
                        <a:lstStyle/>
                        <a:p>
                          <a:r>
                            <a:rPr lang="en-US"/>
                            <a:t>Formula </a:t>
                          </a:r>
                        </a:p>
                      </a:txBody>
                      <a:tcPr/>
                    </a:tc>
                    <a:extLst>
                      <a:ext uri="{0D108BD9-81ED-4DB2-BD59-A6C34878D82A}">
                        <a16:rowId xmlns:a16="http://schemas.microsoft.com/office/drawing/2014/main" val="3744705898"/>
                      </a:ext>
                    </a:extLst>
                  </a:tr>
                  <a:tr h="1081124">
                    <a:tc>
                      <a:txBody>
                        <a:bodyPr/>
                        <a:lstStyle/>
                        <a:p>
                          <a:r>
                            <a:rPr lang="en-US"/>
                            <a:t>Weight function </a:t>
                          </a: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w</m:t>
                                </m:r>
                                <m:r>
                                  <a:rPr lang="en-US" b="0" i="1" baseline="-25000" smtClean="0">
                                    <a:latin typeface="Cambria Math" panose="02040503050406030204" pitchFamily="18" charset="0"/>
                                  </a:rPr>
                                  <m:t>𝑖</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0" i="1" smtClean="0">
                                            <a:latin typeface="Cambria Math" panose="02040503050406030204" pitchFamily="18" charset="0"/>
                                          </a:rPr>
                                          <m:t>, </m:t>
                                        </m:r>
                                        <m:r>
                                          <a:rPr lang="en-US" b="0" i="1" smtClean="0">
                                            <a:latin typeface="Cambria Math" panose="02040503050406030204" pitchFamily="18" charset="0"/>
                                          </a:rPr>
                                          <m:t>𝑥𝑖</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den>
                                </m:f>
                              </m:oMath>
                            </m:oMathPara>
                          </a14:m>
                          <a:endParaRPr lang="en-US"/>
                        </a:p>
                      </a:txBody>
                      <a:tcPr/>
                    </a:tc>
                    <a:extLst>
                      <a:ext uri="{0D108BD9-81ED-4DB2-BD59-A6C34878D82A}">
                        <a16:rowId xmlns:a16="http://schemas.microsoft.com/office/drawing/2014/main" val="4144825324"/>
                      </a:ext>
                    </a:extLst>
                  </a:tr>
                  <a:tr h="1081124">
                    <a:tc>
                      <a:txBody>
                        <a:bodyPr/>
                        <a:lstStyle/>
                        <a:p>
                          <a:r>
                            <a:rPr lang="en-US"/>
                            <a:t>Weight voting rule </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 </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1 , </m:t>
                                        </m:r>
                                        <m:r>
                                          <a:rPr lang="en-US" b="0" i="1" smtClean="0">
                                            <a:latin typeface="Cambria Math" panose="02040503050406030204" pitchFamily="18" charset="0"/>
                                          </a:rPr>
                                          <m:t>𝑖𝑓</m:t>
                                        </m:r>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𝑁𝑘</m:t>
                                                </m:r>
                                                <m:r>
                                                  <a:rPr lang="en-US" b="0" i="1" smtClean="0">
                                                    <a:latin typeface="Cambria Math" panose="02040503050406030204" pitchFamily="18" charset="0"/>
                                                    <a:ea typeface="Cambria Math" panose="02040503050406030204" pitchFamily="18" charset="0"/>
                                                  </a:rPr>
                                                  <m:t>(</m:t>
                                                </m:r>
                                                <m:r>
                                                  <m:rPr>
                                                    <m:brk m:alnAt="7"/>
                                                  </m:rPr>
                                                  <a:rPr lang="en-US" b="1" i="1" smtClean="0">
                                                    <a:latin typeface="Cambria Math" panose="02040503050406030204" pitchFamily="18" charset="0"/>
                                                    <a:ea typeface="Cambria Math" panose="02040503050406030204" pitchFamily="18" charset="0"/>
                                                  </a:rPr>
                                                  <m:t>𝒙</m:t>
                                                </m:r>
                                                <m:r>
                                                  <m:rPr>
                                                    <m:brk m:alnAt="7"/>
                                                  </m:rP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rPr>
                                                  <m:t>𝑤</m:t>
                                                </m:r>
                                                <m:r>
                                                  <a:rPr lang="en-US" b="0" i="1" baseline="-25000" smtClean="0">
                                                    <a:latin typeface="Cambria Math" panose="02040503050406030204" pitchFamily="18" charset="0"/>
                                                  </a:rPr>
                                                  <m:t>𝑖</m:t>
                                                </m:r>
                                                <m:r>
                                                  <a:rPr lang="en-US" b="0" i="1" smtClean="0">
                                                    <a:latin typeface="Cambria Math" panose="02040503050406030204" pitchFamily="18" charset="0"/>
                                                  </a:rPr>
                                                  <m:t>𝑦</m:t>
                                                </m:r>
                                                <m:r>
                                                  <a:rPr lang="en-US" b="0" i="1" baseline="-25000" smtClean="0">
                                                    <a:latin typeface="Cambria Math" panose="02040503050406030204" pitchFamily="18" charset="0"/>
                                                  </a:rPr>
                                                  <m:t>𝑖</m:t>
                                                </m:r>
                                                <m:r>
                                                  <a:rPr lang="en-US" b="0" i="1" smtClean="0">
                                                    <a:latin typeface="Cambria Math" panose="02040503050406030204" pitchFamily="18" charset="0"/>
                                                  </a:rPr>
                                                  <m:t> </m:t>
                                                </m:r>
                                              </m:e>
                                            </m:nary>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𝑁𝑘</m:t>
                                                </m:r>
                                                <m:r>
                                                  <a:rPr lang="en-US" b="0" i="1" smtClean="0">
                                                    <a:latin typeface="Cambria Math" panose="02040503050406030204" pitchFamily="18" charset="0"/>
                                                    <a:ea typeface="Cambria Math" panose="02040503050406030204" pitchFamily="18" charset="0"/>
                                                  </a:rPr>
                                                  <m:t>(</m:t>
                                                </m:r>
                                                <m:r>
                                                  <m:rPr>
                                                    <m:brk m:alnAt="7"/>
                                                  </m:rPr>
                                                  <a:rPr lang="en-US" b="1" i="1" smtClean="0">
                                                    <a:latin typeface="Cambria Math" panose="02040503050406030204" pitchFamily="18" charset="0"/>
                                                    <a:ea typeface="Cambria Math" panose="02040503050406030204" pitchFamily="18" charset="0"/>
                                                  </a:rPr>
                                                  <m:t>𝒙</m:t>
                                                </m:r>
                                                <m:r>
                                                  <m:rPr>
                                                    <m:brk m:alnAt="7"/>
                                                  </m:rP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rPr>
                                                  <m:t>𝑤</m:t>
                                                </m:r>
                                                <m:r>
                                                  <a:rPr lang="en-US" b="0" i="1" baseline="-25000" smtClean="0">
                                                    <a:latin typeface="Cambria Math" panose="02040503050406030204" pitchFamily="18" charset="0"/>
                                                  </a:rPr>
                                                  <m:t>𝑖</m:t>
                                                </m:r>
                                              </m:e>
                                            </m:nary>
                                            <m:r>
                                              <a:rPr lang="en-US" b="0" i="1" smtClean="0">
                                                <a:latin typeface="Cambria Math" panose="02040503050406030204" pitchFamily="18" charset="0"/>
                                              </a:rPr>
                                              <m:t>  </m:t>
                                            </m:r>
                                          </m:den>
                                        </m:f>
                                        <m:r>
                                          <a:rPr lang="en-US" b="0" i="1" smtClean="0">
                                            <a:latin typeface="Cambria Math" panose="02040503050406030204" pitchFamily="18" charset="0"/>
                                          </a:rPr>
                                          <m:t>&gt;0.5 </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r>
                                          <a:rPr lang="en-US" b="0" i="1" smtClean="0">
                                            <a:latin typeface="Cambria Math" panose="02040503050406030204" pitchFamily="18" charset="0"/>
                                          </a:rPr>
                                          <m:t> </m:t>
                                        </m:r>
                                      </m:e>
                                    </m:eqArr>
                                  </m:e>
                                </m:d>
                              </m:oMath>
                            </m:oMathPara>
                          </a14:m>
                          <a:endParaRPr lang="en-US"/>
                        </a:p>
                      </a:txBody>
                      <a:tcPr/>
                    </a:tc>
                    <a:extLst>
                      <a:ext uri="{0D108BD9-81ED-4DB2-BD59-A6C34878D82A}">
                        <a16:rowId xmlns:a16="http://schemas.microsoft.com/office/drawing/2014/main" val="4260312259"/>
                      </a:ext>
                    </a:extLst>
                  </a:tr>
                </a:tbl>
              </a:graphicData>
            </a:graphic>
          </p:graphicFrame>
        </mc:Choice>
        <mc:Fallback xmlns="">
          <p:graphicFrame>
            <p:nvGraphicFramePr>
              <p:cNvPr id="6" name="Table 5">
                <a:extLst>
                  <a:ext uri="{FF2B5EF4-FFF2-40B4-BE49-F238E27FC236}">
                    <a16:creationId xmlns:a16="http://schemas.microsoft.com/office/drawing/2014/main" id="{DFFE27EC-4B21-9186-3EF4-2F25A48C4E95}"/>
                  </a:ext>
                </a:extLst>
              </p:cNvPr>
              <p:cNvGraphicFramePr>
                <a:graphicFrameLocks noGrp="1"/>
              </p:cNvGraphicFramePr>
              <p:nvPr>
                <p:extLst>
                  <p:ext uri="{D42A27DB-BD31-4B8C-83A1-F6EECF244321}">
                    <p14:modId xmlns:p14="http://schemas.microsoft.com/office/powerpoint/2010/main" val="1674383107"/>
                  </p:ext>
                </p:extLst>
              </p:nvPr>
            </p:nvGraphicFramePr>
            <p:xfrm>
              <a:off x="439173" y="1682589"/>
              <a:ext cx="11271046" cy="2786805"/>
            </p:xfrm>
            <a:graphic>
              <a:graphicData uri="http://schemas.openxmlformats.org/drawingml/2006/table">
                <a:tbl>
                  <a:tblPr firstRow="1" bandRow="1">
                    <a:tableStyleId>{5C22544A-7EE6-4342-B048-85BDC9FD1C3A}</a:tableStyleId>
                  </a:tblPr>
                  <a:tblGrid>
                    <a:gridCol w="5635523">
                      <a:extLst>
                        <a:ext uri="{9D8B030D-6E8A-4147-A177-3AD203B41FA5}">
                          <a16:colId xmlns:a16="http://schemas.microsoft.com/office/drawing/2014/main" val="2117480169"/>
                        </a:ext>
                      </a:extLst>
                    </a:gridCol>
                    <a:gridCol w="5635523">
                      <a:extLst>
                        <a:ext uri="{9D8B030D-6E8A-4147-A177-3AD203B41FA5}">
                          <a16:colId xmlns:a16="http://schemas.microsoft.com/office/drawing/2014/main" val="2598787350"/>
                        </a:ext>
                      </a:extLst>
                    </a:gridCol>
                  </a:tblGrid>
                  <a:tr h="598495">
                    <a:tc>
                      <a:txBody>
                        <a:bodyPr/>
                        <a:lstStyle/>
                        <a:p>
                          <a:r>
                            <a:rPr lang="en-US"/>
                            <a:t>Type </a:t>
                          </a:r>
                        </a:p>
                      </a:txBody>
                      <a:tcPr/>
                    </a:tc>
                    <a:tc>
                      <a:txBody>
                        <a:bodyPr/>
                        <a:lstStyle/>
                        <a:p>
                          <a:r>
                            <a:rPr lang="en-US"/>
                            <a:t>Formula </a:t>
                          </a:r>
                        </a:p>
                      </a:txBody>
                      <a:tcPr/>
                    </a:tc>
                    <a:extLst>
                      <a:ext uri="{0D108BD9-81ED-4DB2-BD59-A6C34878D82A}">
                        <a16:rowId xmlns:a16="http://schemas.microsoft.com/office/drawing/2014/main" val="3744705898"/>
                      </a:ext>
                    </a:extLst>
                  </a:tr>
                  <a:tr h="1081124">
                    <a:tc>
                      <a:txBody>
                        <a:bodyPr/>
                        <a:lstStyle/>
                        <a:p>
                          <a:r>
                            <a:rPr lang="en-US"/>
                            <a:t>Weight function </a:t>
                          </a:r>
                        </a:p>
                      </a:txBody>
                      <a:tcPr/>
                    </a:tc>
                    <a:tc>
                      <a:txBody>
                        <a:bodyPr/>
                        <a:lstStyle/>
                        <a:p>
                          <a:endParaRPr lang="en-US"/>
                        </a:p>
                      </a:txBody>
                      <a:tcPr>
                        <a:blipFill>
                          <a:blip r:embed="rId2"/>
                          <a:stretch>
                            <a:fillRect l="-100216" t="-57865" r="-541" b="-103371"/>
                          </a:stretch>
                        </a:blipFill>
                      </a:tcPr>
                    </a:tc>
                    <a:extLst>
                      <a:ext uri="{0D108BD9-81ED-4DB2-BD59-A6C34878D82A}">
                        <a16:rowId xmlns:a16="http://schemas.microsoft.com/office/drawing/2014/main" val="4144825324"/>
                      </a:ext>
                    </a:extLst>
                  </a:tr>
                  <a:tr h="1107186">
                    <a:tc>
                      <a:txBody>
                        <a:bodyPr/>
                        <a:lstStyle/>
                        <a:p>
                          <a:r>
                            <a:rPr lang="en-US"/>
                            <a:t>Weight voting rule </a:t>
                          </a:r>
                        </a:p>
                      </a:txBody>
                      <a:tcPr/>
                    </a:tc>
                    <a:tc>
                      <a:txBody>
                        <a:bodyPr/>
                        <a:lstStyle/>
                        <a:p>
                          <a:endParaRPr lang="en-US"/>
                        </a:p>
                      </a:txBody>
                      <a:tcPr>
                        <a:blipFill>
                          <a:blip r:embed="rId2"/>
                          <a:stretch>
                            <a:fillRect l="-100216" t="-154396" r="-541" b="-1099"/>
                          </a:stretch>
                        </a:blipFill>
                      </a:tcPr>
                    </a:tc>
                    <a:extLst>
                      <a:ext uri="{0D108BD9-81ED-4DB2-BD59-A6C34878D82A}">
                        <a16:rowId xmlns:a16="http://schemas.microsoft.com/office/drawing/2014/main" val="4260312259"/>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7695BA-C228-5D51-6237-5488BC626788}"/>
                  </a:ext>
                </a:extLst>
              </p:cNvPr>
              <p:cNvSpPr txBox="1"/>
              <p:nvPr/>
            </p:nvSpPr>
            <p:spPr>
              <a:xfrm>
                <a:off x="439173" y="4731629"/>
                <a:ext cx="7344697" cy="923330"/>
              </a:xfrm>
              <a:prstGeom prst="rect">
                <a:avLst/>
              </a:prstGeom>
              <a:noFill/>
            </p:spPr>
            <p:txBody>
              <a:bodyPr wrap="square" rtlCol="0">
                <a:spAutoFit/>
              </a:bodyPr>
              <a:lstStyle/>
              <a:p>
                <a:r>
                  <a:rPr lang="en-US">
                    <a:latin typeface="Montserrat" pitchFamily="2" charset="0"/>
                  </a:rPr>
                  <a:t>Where: </a:t>
                </a:r>
              </a:p>
              <a:p>
                <a:r>
                  <a:rPr lang="en-US">
                    <a:latin typeface="Montserrat" pitchFamily="2" charset="0"/>
                  </a:rPr>
                  <a:t>+ </a:t>
                </a:r>
                <a14:m>
                  <m:oMath xmlns:m="http://schemas.openxmlformats.org/officeDocument/2006/math">
                    <m:r>
                      <m:rPr>
                        <m:sty m:val="p"/>
                      </m:rPr>
                      <a:rPr lang="en-US" b="0" i="1" smtClean="0">
                        <a:latin typeface="Cambria Math" panose="02040503050406030204" pitchFamily="18" charset="0"/>
                      </a:rPr>
                      <m:t>w</m:t>
                    </m:r>
                    <m:r>
                      <a:rPr lang="en-US" b="0" i="1" baseline="-25000" smtClean="0">
                        <a:latin typeface="Cambria Math" panose="02040503050406030204" pitchFamily="18" charset="0"/>
                      </a:rPr>
                      <m:t>𝑖</m:t>
                    </m:r>
                  </m:oMath>
                </a14:m>
                <a:r>
                  <a:rPr lang="en-US">
                    <a:latin typeface="Montserrat" pitchFamily="2" charset="0"/>
                  </a:rPr>
                  <a:t> is the weight of neighbor </a:t>
                </a:r>
                <a:r>
                  <a:rPr lang="en-US" err="1">
                    <a:latin typeface="Montserrat" pitchFamily="2" charset="0"/>
                  </a:rPr>
                  <a:t>i</a:t>
                </a:r>
                <a:r>
                  <a:rPr lang="en-US">
                    <a:latin typeface="Montserrat" pitchFamily="2" charset="0"/>
                  </a:rPr>
                  <a:t> </a:t>
                </a:r>
              </a:p>
              <a:p>
                <a:r>
                  <a:rPr lang="en-US">
                    <a:latin typeface="Montserrat" pitchFamily="2"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a14:m>
                <a:r>
                  <a:rPr lang="en-US">
                    <a:latin typeface="Montserrat" pitchFamily="2" charset="0"/>
                  </a:rPr>
                  <a:t> is the small constant avoid division by zero </a:t>
                </a:r>
              </a:p>
            </p:txBody>
          </p:sp>
        </mc:Choice>
        <mc:Fallback xmlns="">
          <p:sp>
            <p:nvSpPr>
              <p:cNvPr id="8" name="TextBox 7">
                <a:extLst>
                  <a:ext uri="{FF2B5EF4-FFF2-40B4-BE49-F238E27FC236}">
                    <a16:creationId xmlns:a16="http://schemas.microsoft.com/office/drawing/2014/main" id="{9C7695BA-C228-5D51-6237-5488BC626788}"/>
                  </a:ext>
                </a:extLst>
              </p:cNvPr>
              <p:cNvSpPr txBox="1">
                <a:spLocks noRot="1" noChangeAspect="1" noMove="1" noResize="1" noEditPoints="1" noAdjustHandles="1" noChangeArrowheads="1" noChangeShapeType="1" noTextEdit="1"/>
              </p:cNvSpPr>
              <p:nvPr/>
            </p:nvSpPr>
            <p:spPr>
              <a:xfrm>
                <a:off x="439173" y="4731629"/>
                <a:ext cx="7344697" cy="923330"/>
              </a:xfrm>
              <a:prstGeom prst="rect">
                <a:avLst/>
              </a:prstGeom>
              <a:blipFill>
                <a:blip r:embed="rId3"/>
                <a:stretch>
                  <a:fillRect l="-664" t="-3289" b="-9211"/>
                </a:stretch>
              </a:blipFill>
            </p:spPr>
            <p:txBody>
              <a:bodyPr/>
              <a:lstStyle/>
              <a:p>
                <a:r>
                  <a:rPr lang="en-US">
                    <a:noFill/>
                  </a:rPr>
                  <a:t> </a:t>
                </a:r>
              </a:p>
            </p:txBody>
          </p:sp>
        </mc:Fallback>
      </mc:AlternateContent>
    </p:spTree>
    <p:extLst>
      <p:ext uri="{BB962C8B-B14F-4D97-AF65-F5344CB8AC3E}">
        <p14:creationId xmlns:p14="http://schemas.microsoft.com/office/powerpoint/2010/main" val="469593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439139-2521-1E0A-F992-D1D50F6D3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859E70-DE22-810C-AFD9-A1EB408DAE9A}"/>
              </a:ext>
            </a:extLst>
          </p:cNvPr>
          <p:cNvSpPr>
            <a:spLocks noGrp="1"/>
          </p:cNvSpPr>
          <p:nvPr>
            <p:ph type="title"/>
          </p:nvPr>
        </p:nvSpPr>
        <p:spPr/>
        <p:txBody>
          <a:bodyPr lIns="91440" tIns="45720" rIns="91440" bIns="45720" anchor="t"/>
          <a:lstStyle/>
          <a:p>
            <a:r>
              <a:rPr lang="en-US">
                <a:latin typeface="Montserrat"/>
                <a:ea typeface="Lato"/>
                <a:cs typeface="Lato"/>
              </a:rPr>
              <a:t>KNN </a:t>
            </a:r>
          </a:p>
        </p:txBody>
      </p:sp>
      <p:sp>
        <p:nvSpPr>
          <p:cNvPr id="3" name="Content Placeholder 2">
            <a:extLst>
              <a:ext uri="{FF2B5EF4-FFF2-40B4-BE49-F238E27FC236}">
                <a16:creationId xmlns:a16="http://schemas.microsoft.com/office/drawing/2014/main" id="{6A6216AD-BB74-04F1-E10E-9C7BAFFEFE5A}"/>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3.4. Advantages  </a:t>
            </a:r>
          </a:p>
        </p:txBody>
      </p:sp>
      <p:sp>
        <p:nvSpPr>
          <p:cNvPr id="4" name="Slide Number Placeholder 3">
            <a:extLst>
              <a:ext uri="{FF2B5EF4-FFF2-40B4-BE49-F238E27FC236}">
                <a16:creationId xmlns:a16="http://schemas.microsoft.com/office/drawing/2014/main" id="{68637E57-DD02-B632-A33D-9AE2F5AFAC75}"/>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74</a:t>
            </a:fld>
            <a:endParaRPr lang="en-US" sz="2000">
              <a:latin typeface="Montserrat"/>
              <a:ea typeface="Lato"/>
              <a:cs typeface="Lato"/>
            </a:endParaRPr>
          </a:p>
        </p:txBody>
      </p:sp>
      <p:sp>
        <p:nvSpPr>
          <p:cNvPr id="5" name="TextBox 4">
            <a:extLst>
              <a:ext uri="{FF2B5EF4-FFF2-40B4-BE49-F238E27FC236}">
                <a16:creationId xmlns:a16="http://schemas.microsoft.com/office/drawing/2014/main" id="{BFF09B80-AC6E-9803-B1C5-93BFF4EE6802}"/>
              </a:ext>
            </a:extLst>
          </p:cNvPr>
          <p:cNvSpPr txBox="1"/>
          <p:nvPr/>
        </p:nvSpPr>
        <p:spPr>
          <a:xfrm>
            <a:off x="338736" y="1393745"/>
            <a:ext cx="11853264" cy="1707519"/>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a:solidFill>
                  <a:srgbClr val="000000"/>
                </a:solidFill>
                <a:latin typeface="Montserrat"/>
                <a:ea typeface="Lato"/>
                <a:cs typeface="Lato"/>
              </a:rPr>
              <a:t>More robust to noisy or misleading neighbors that are far from the query point.    </a:t>
            </a:r>
          </a:p>
          <a:p>
            <a:pPr marL="285750" indent="-285750">
              <a:lnSpc>
                <a:spcPct val="150000"/>
              </a:lnSpc>
              <a:buFont typeface="Arial" panose="020B0604020202020204" pitchFamily="34" charset="0"/>
              <a:buChar char="•"/>
            </a:pPr>
            <a:r>
              <a:rPr lang="en-US">
                <a:solidFill>
                  <a:srgbClr val="000000"/>
                </a:solidFill>
                <a:latin typeface="Montserrat"/>
                <a:ea typeface="Lato"/>
                <a:cs typeface="Lato"/>
              </a:rPr>
              <a:t>Reflects the intuition that nearby points are more similar.    </a:t>
            </a:r>
          </a:p>
          <a:p>
            <a:pPr marL="285750" indent="-285750">
              <a:lnSpc>
                <a:spcPct val="150000"/>
              </a:lnSpc>
              <a:buFont typeface="Arial" panose="020B0604020202020204" pitchFamily="34" charset="0"/>
              <a:buChar char="•"/>
            </a:pPr>
            <a:r>
              <a:rPr lang="en-US">
                <a:solidFill>
                  <a:srgbClr val="000000"/>
                </a:solidFill>
                <a:latin typeface="Montserrat"/>
                <a:ea typeface="Lato"/>
                <a:cs typeface="Lato"/>
              </a:rPr>
              <a:t>Particularly beneficial in high-dimensional or sparse datasets.</a:t>
            </a:r>
          </a:p>
          <a:p>
            <a:pPr>
              <a:lnSpc>
                <a:spcPct val="150000"/>
              </a:lnSpc>
            </a:pPr>
            <a:endParaRPr lang="en-US">
              <a:solidFill>
                <a:srgbClr val="000000"/>
              </a:solidFill>
              <a:latin typeface="Montserrat"/>
              <a:ea typeface="Lato"/>
              <a:cs typeface="Lato"/>
            </a:endParaRPr>
          </a:p>
        </p:txBody>
      </p:sp>
      <p:sp>
        <p:nvSpPr>
          <p:cNvPr id="10" name="TextBox 9">
            <a:extLst>
              <a:ext uri="{FF2B5EF4-FFF2-40B4-BE49-F238E27FC236}">
                <a16:creationId xmlns:a16="http://schemas.microsoft.com/office/drawing/2014/main" id="{8520D67C-FC70-5D6A-F202-964BEA6F653B}"/>
              </a:ext>
            </a:extLst>
          </p:cNvPr>
          <p:cNvSpPr txBox="1"/>
          <p:nvPr/>
        </p:nvSpPr>
        <p:spPr>
          <a:xfrm>
            <a:off x="338736" y="2901809"/>
            <a:ext cx="6096000" cy="830997"/>
          </a:xfrm>
          <a:prstGeom prst="rect">
            <a:avLst/>
          </a:prstGeom>
          <a:noFill/>
        </p:spPr>
        <p:txBody>
          <a:bodyPr wrap="square">
            <a:spAutoFit/>
          </a:bodyPr>
          <a:lstStyle/>
          <a:p>
            <a:pPr marL="0" indent="0">
              <a:buNone/>
            </a:pPr>
            <a:r>
              <a:rPr lang="en-US" sz="2400">
                <a:latin typeface="Montserrat"/>
                <a:ea typeface="Lato"/>
                <a:cs typeface="Arial"/>
              </a:rPr>
              <a:t>4. Result analytics</a:t>
            </a:r>
          </a:p>
          <a:p>
            <a:pPr marL="0" indent="0">
              <a:buNone/>
            </a:pPr>
            <a:r>
              <a:rPr lang="en-US" sz="2400">
                <a:latin typeface="Montserrat"/>
                <a:ea typeface="Lato"/>
                <a:cs typeface="Arial"/>
              </a:rPr>
              <a:t>4.1. Performance  </a:t>
            </a:r>
          </a:p>
        </p:txBody>
      </p:sp>
      <p:pic>
        <p:nvPicPr>
          <p:cNvPr id="6" name="Picture 5" descr="A screenshot of a graph&#10;&#10;AI-generated content may be incorrect.">
            <a:extLst>
              <a:ext uri="{FF2B5EF4-FFF2-40B4-BE49-F238E27FC236}">
                <a16:creationId xmlns:a16="http://schemas.microsoft.com/office/drawing/2014/main" id="{A29F2A86-B10C-DC4B-E2D8-537A19811708}"/>
              </a:ext>
            </a:extLst>
          </p:cNvPr>
          <p:cNvPicPr>
            <a:picLocks noChangeAspect="1"/>
          </p:cNvPicPr>
          <p:nvPr/>
        </p:nvPicPr>
        <p:blipFill>
          <a:blip r:embed="rId2"/>
          <a:stretch>
            <a:fillRect/>
          </a:stretch>
        </p:blipFill>
        <p:spPr>
          <a:xfrm>
            <a:off x="180796" y="4139114"/>
            <a:ext cx="2162175" cy="1647825"/>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40A64B6A-9B02-86CF-8B99-4D9A90687656}"/>
              </a:ext>
            </a:extLst>
          </p:cNvPr>
          <p:cNvPicPr>
            <a:picLocks noChangeAspect="1"/>
          </p:cNvPicPr>
          <p:nvPr/>
        </p:nvPicPr>
        <p:blipFill>
          <a:blip r:embed="rId3"/>
          <a:stretch>
            <a:fillRect/>
          </a:stretch>
        </p:blipFill>
        <p:spPr>
          <a:xfrm>
            <a:off x="2350277" y="4074015"/>
            <a:ext cx="3089610" cy="1757112"/>
          </a:xfrm>
          <a:prstGeom prst="rect">
            <a:avLst/>
          </a:prstGeom>
        </p:spPr>
      </p:pic>
      <p:sp>
        <p:nvSpPr>
          <p:cNvPr id="8" name="TextBox 7">
            <a:extLst>
              <a:ext uri="{FF2B5EF4-FFF2-40B4-BE49-F238E27FC236}">
                <a16:creationId xmlns:a16="http://schemas.microsoft.com/office/drawing/2014/main" id="{BCE3EDCB-8FFE-383E-49AF-00ED551F3F95}"/>
              </a:ext>
            </a:extLst>
          </p:cNvPr>
          <p:cNvSpPr txBox="1"/>
          <p:nvPr/>
        </p:nvSpPr>
        <p:spPr>
          <a:xfrm>
            <a:off x="2139928" y="578776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Montserrat"/>
                <a:ea typeface="Calibri"/>
                <a:cs typeface="Calibri"/>
              </a:rPr>
              <a:t>SP500</a:t>
            </a:r>
            <a:endParaRPr lang="en-US"/>
          </a:p>
        </p:txBody>
      </p:sp>
      <p:pic>
        <p:nvPicPr>
          <p:cNvPr id="9" name="Picture 8" descr="A screenshot of a graph&#10;&#10;AI-generated content may be incorrect.">
            <a:extLst>
              <a:ext uri="{FF2B5EF4-FFF2-40B4-BE49-F238E27FC236}">
                <a16:creationId xmlns:a16="http://schemas.microsoft.com/office/drawing/2014/main" id="{519DF552-8093-E9D3-5267-5E43C3F8DBC4}"/>
              </a:ext>
            </a:extLst>
          </p:cNvPr>
          <p:cNvPicPr>
            <a:picLocks noChangeAspect="1"/>
          </p:cNvPicPr>
          <p:nvPr/>
        </p:nvPicPr>
        <p:blipFill>
          <a:blip r:embed="rId4"/>
          <a:stretch>
            <a:fillRect/>
          </a:stretch>
        </p:blipFill>
        <p:spPr>
          <a:xfrm>
            <a:off x="8777467" y="4077309"/>
            <a:ext cx="3075215" cy="1770290"/>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FFEB0420-2BB9-B7C4-769E-B0F4E9DE3B7A}"/>
              </a:ext>
            </a:extLst>
          </p:cNvPr>
          <p:cNvPicPr>
            <a:picLocks noChangeAspect="1"/>
          </p:cNvPicPr>
          <p:nvPr/>
        </p:nvPicPr>
        <p:blipFill>
          <a:blip r:embed="rId5"/>
          <a:stretch>
            <a:fillRect/>
          </a:stretch>
        </p:blipFill>
        <p:spPr>
          <a:xfrm>
            <a:off x="6628649" y="4194008"/>
            <a:ext cx="2143125" cy="1638300"/>
          </a:xfrm>
          <a:prstGeom prst="rect">
            <a:avLst/>
          </a:prstGeom>
        </p:spPr>
      </p:pic>
      <p:sp>
        <p:nvSpPr>
          <p:cNvPr id="12" name="TextBox 11">
            <a:extLst>
              <a:ext uri="{FF2B5EF4-FFF2-40B4-BE49-F238E27FC236}">
                <a16:creationId xmlns:a16="http://schemas.microsoft.com/office/drawing/2014/main" id="{7F06F105-8123-E996-6763-7A9D74A669C9}"/>
              </a:ext>
            </a:extLst>
          </p:cNvPr>
          <p:cNvSpPr txBox="1"/>
          <p:nvPr/>
        </p:nvSpPr>
        <p:spPr>
          <a:xfrm>
            <a:off x="8598021" y="583904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tserrat"/>
                <a:ea typeface="Calibri"/>
                <a:cs typeface="Calibri"/>
              </a:rPr>
              <a:t>IBM</a:t>
            </a:r>
            <a:endParaRPr lang="en-US"/>
          </a:p>
        </p:txBody>
      </p:sp>
    </p:spTree>
    <p:extLst>
      <p:ext uri="{BB962C8B-B14F-4D97-AF65-F5344CB8AC3E}">
        <p14:creationId xmlns:p14="http://schemas.microsoft.com/office/powerpoint/2010/main" val="3287776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00A809-B8E7-6271-427C-E9C2C79D9B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E0CD4-DFF0-CBA2-930A-40C6B9177651}"/>
              </a:ext>
            </a:extLst>
          </p:cNvPr>
          <p:cNvSpPr>
            <a:spLocks noGrp="1"/>
          </p:cNvSpPr>
          <p:nvPr>
            <p:ph type="title"/>
          </p:nvPr>
        </p:nvSpPr>
        <p:spPr/>
        <p:txBody>
          <a:bodyPr lIns="91440" tIns="45720" rIns="91440" bIns="45720" anchor="t"/>
          <a:lstStyle/>
          <a:p>
            <a:r>
              <a:rPr lang="en-US">
                <a:latin typeface="Montserrat"/>
                <a:ea typeface="Lato"/>
                <a:cs typeface="Lato"/>
              </a:rPr>
              <a:t>KNN </a:t>
            </a:r>
          </a:p>
        </p:txBody>
      </p:sp>
      <p:sp>
        <p:nvSpPr>
          <p:cNvPr id="3" name="Content Placeholder 2">
            <a:extLst>
              <a:ext uri="{FF2B5EF4-FFF2-40B4-BE49-F238E27FC236}">
                <a16:creationId xmlns:a16="http://schemas.microsoft.com/office/drawing/2014/main" id="{8E0FDAE0-CD93-19D6-3748-F6A4D0957E48}"/>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4.2. Results</a:t>
            </a:r>
          </a:p>
        </p:txBody>
      </p:sp>
      <p:sp>
        <p:nvSpPr>
          <p:cNvPr id="4" name="Slide Number Placeholder 3">
            <a:extLst>
              <a:ext uri="{FF2B5EF4-FFF2-40B4-BE49-F238E27FC236}">
                <a16:creationId xmlns:a16="http://schemas.microsoft.com/office/drawing/2014/main" id="{838C3FF9-8003-52A1-01F9-9E53CE364DC4}"/>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75</a:t>
            </a:fld>
            <a:endParaRPr lang="en-US" sz="2000">
              <a:latin typeface="Montserrat"/>
              <a:ea typeface="Lato"/>
              <a:cs typeface="Lato"/>
            </a:endParaRPr>
          </a:p>
        </p:txBody>
      </p:sp>
      <p:sp>
        <p:nvSpPr>
          <p:cNvPr id="8" name="TextBox 7">
            <a:extLst>
              <a:ext uri="{FF2B5EF4-FFF2-40B4-BE49-F238E27FC236}">
                <a16:creationId xmlns:a16="http://schemas.microsoft.com/office/drawing/2014/main" id="{F4CA1B25-78DE-8584-421D-BBCDD8D422B8}"/>
              </a:ext>
            </a:extLst>
          </p:cNvPr>
          <p:cNvSpPr txBox="1"/>
          <p:nvPr/>
        </p:nvSpPr>
        <p:spPr>
          <a:xfrm>
            <a:off x="2716248" y="541679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Montserrat"/>
                <a:ea typeface="Calibri"/>
                <a:cs typeface="Calibri"/>
              </a:rPr>
              <a:t>SP500</a:t>
            </a:r>
            <a:r>
              <a:rPr lang="en-US">
                <a:ea typeface="Calibri"/>
                <a:cs typeface="Calibri"/>
              </a:rPr>
              <a:t> </a:t>
            </a:r>
            <a:endParaRPr lang="en-US"/>
          </a:p>
        </p:txBody>
      </p:sp>
      <p:pic>
        <p:nvPicPr>
          <p:cNvPr id="11" name="Picture 10" descr="A graph of stock price prediction&#10;&#10;AI-generated content may be incorrect.">
            <a:extLst>
              <a:ext uri="{FF2B5EF4-FFF2-40B4-BE49-F238E27FC236}">
                <a16:creationId xmlns:a16="http://schemas.microsoft.com/office/drawing/2014/main" id="{A2327836-11F8-4DE5-49FC-7C9A8B9331E0}"/>
              </a:ext>
            </a:extLst>
          </p:cNvPr>
          <p:cNvPicPr>
            <a:picLocks noChangeAspect="1"/>
          </p:cNvPicPr>
          <p:nvPr/>
        </p:nvPicPr>
        <p:blipFill>
          <a:blip r:embed="rId2"/>
          <a:stretch>
            <a:fillRect/>
          </a:stretch>
        </p:blipFill>
        <p:spPr>
          <a:xfrm>
            <a:off x="6159202" y="1824790"/>
            <a:ext cx="6029754" cy="3589421"/>
          </a:xfrm>
          <a:prstGeom prst="rect">
            <a:avLst/>
          </a:prstGeom>
        </p:spPr>
      </p:pic>
      <p:sp>
        <p:nvSpPr>
          <p:cNvPr id="12" name="TextBox 11">
            <a:extLst>
              <a:ext uri="{FF2B5EF4-FFF2-40B4-BE49-F238E27FC236}">
                <a16:creationId xmlns:a16="http://schemas.microsoft.com/office/drawing/2014/main" id="{AA907951-43F9-B82A-DBC5-75948313007D}"/>
              </a:ext>
            </a:extLst>
          </p:cNvPr>
          <p:cNvSpPr txBox="1"/>
          <p:nvPr/>
        </p:nvSpPr>
        <p:spPr>
          <a:xfrm>
            <a:off x="9032828" y="542111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Montserrat"/>
                <a:ea typeface="Calibri"/>
                <a:cs typeface="Calibri"/>
              </a:rPr>
              <a:t>IBM</a:t>
            </a:r>
            <a:endParaRPr lang="en-US"/>
          </a:p>
        </p:txBody>
      </p:sp>
      <p:pic>
        <p:nvPicPr>
          <p:cNvPr id="13" name="Picture 12" descr="A graph of different colored lines&#10;&#10;AI-generated content may be incorrect.">
            <a:extLst>
              <a:ext uri="{FF2B5EF4-FFF2-40B4-BE49-F238E27FC236}">
                <a16:creationId xmlns:a16="http://schemas.microsoft.com/office/drawing/2014/main" id="{30CF4FDB-2603-F524-8BF5-4DFA6CAD72CF}"/>
              </a:ext>
            </a:extLst>
          </p:cNvPr>
          <p:cNvPicPr>
            <a:picLocks noChangeAspect="1"/>
          </p:cNvPicPr>
          <p:nvPr/>
        </p:nvPicPr>
        <p:blipFill>
          <a:blip r:embed="rId3"/>
          <a:stretch>
            <a:fillRect/>
          </a:stretch>
        </p:blipFill>
        <p:spPr>
          <a:xfrm>
            <a:off x="3817" y="1714499"/>
            <a:ext cx="6018183" cy="3589422"/>
          </a:xfrm>
          <a:prstGeom prst="rect">
            <a:avLst/>
          </a:prstGeom>
        </p:spPr>
      </p:pic>
    </p:spTree>
    <p:extLst>
      <p:ext uri="{BB962C8B-B14F-4D97-AF65-F5344CB8AC3E}">
        <p14:creationId xmlns:p14="http://schemas.microsoft.com/office/powerpoint/2010/main" val="28788423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2551552" y="2429519"/>
            <a:ext cx="7088895" cy="1992500"/>
          </a:xfrm>
        </p:spPr>
        <p:txBody>
          <a:bodyPr/>
          <a:lstStyle/>
          <a:p>
            <a:r>
              <a:rPr lang="en-US" sz="6000">
                <a:latin typeface="Montserrat" pitchFamily="2" charset="0"/>
              </a:rPr>
              <a:t>Random Forest Classifier</a:t>
            </a:r>
          </a:p>
        </p:txBody>
      </p:sp>
    </p:spTree>
    <p:extLst>
      <p:ext uri="{BB962C8B-B14F-4D97-AF65-F5344CB8AC3E}">
        <p14:creationId xmlns:p14="http://schemas.microsoft.com/office/powerpoint/2010/main" val="8396589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8E1B1-D9CD-415A-BCE5-B57F39B2F31D}"/>
              </a:ext>
            </a:extLst>
          </p:cNvPr>
          <p:cNvSpPr>
            <a:spLocks noGrp="1"/>
          </p:cNvSpPr>
          <p:nvPr>
            <p:ph sz="quarter" idx="13"/>
          </p:nvPr>
        </p:nvSpPr>
        <p:spPr>
          <a:xfrm>
            <a:off x="4558372" y="1920091"/>
            <a:ext cx="7391400" cy="1532783"/>
          </a:xfrm>
        </p:spPr>
        <p:txBody>
          <a:bodyPr/>
          <a:lstStyle/>
          <a:p>
            <a:pPr marL="0" indent="0">
              <a:buNone/>
            </a:pPr>
            <a:br>
              <a:rPr lang="en-US"/>
            </a:br>
            <a:br>
              <a:rPr lang="en-US"/>
            </a:br>
            <a:endParaRPr lang="en-US"/>
          </a:p>
        </p:txBody>
      </p:sp>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58372" y="785265"/>
            <a:ext cx="7391400" cy="436098"/>
          </a:xfrm>
        </p:spPr>
        <p:txBody>
          <a:bodyPr/>
          <a:lstStyle/>
          <a:p>
            <a:r>
              <a:rPr lang="en-US" sz="4000">
                <a:latin typeface="Montserrat" pitchFamily="2" charset="0"/>
              </a:rPr>
              <a:t>Random Forest Classifier</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77</a:t>
            </a:fld>
            <a:endParaRPr lang="en-US"/>
          </a:p>
        </p:txBody>
      </p:sp>
      <p:sp>
        <p:nvSpPr>
          <p:cNvPr id="5" name="TextBox 4">
            <a:extLst>
              <a:ext uri="{FF2B5EF4-FFF2-40B4-BE49-F238E27FC236}">
                <a16:creationId xmlns:a16="http://schemas.microsoft.com/office/drawing/2014/main" id="{99F5B320-F040-5946-864C-A3B9149EA785}"/>
              </a:ext>
            </a:extLst>
          </p:cNvPr>
          <p:cNvSpPr txBox="1"/>
          <p:nvPr/>
        </p:nvSpPr>
        <p:spPr>
          <a:xfrm>
            <a:off x="4789714" y="1920091"/>
            <a:ext cx="7160058" cy="2246769"/>
          </a:xfrm>
          <a:prstGeom prst="rect">
            <a:avLst/>
          </a:prstGeom>
          <a:noFill/>
        </p:spPr>
        <p:txBody>
          <a:bodyPr wrap="square" lIns="91440" tIns="45720" rIns="91440" bIns="45720" rtlCol="0" anchor="t">
            <a:spAutoFit/>
          </a:bodyPr>
          <a:lstStyle/>
          <a:p>
            <a:pPr marL="342900" indent="-342900">
              <a:buFont typeface="+mj-lt"/>
              <a:buAutoNum type="arabicPeriod"/>
            </a:pPr>
            <a:r>
              <a:rPr lang="en-US" sz="2800" b="1">
                <a:latin typeface="Montserrat" pitchFamily="2" charset="0"/>
                <a:ea typeface="Lato"/>
                <a:cs typeface="Lato"/>
              </a:rPr>
              <a:t>Data Preprocessing</a:t>
            </a:r>
          </a:p>
          <a:p>
            <a:pPr marL="342900" indent="-342900">
              <a:buFont typeface="+mj-lt"/>
              <a:buAutoNum type="arabicPeriod"/>
            </a:pPr>
            <a:endParaRPr lang="en-VN" sz="2800" b="1">
              <a:latin typeface="Montserrat" pitchFamily="2" charset="0"/>
              <a:ea typeface="Lato"/>
              <a:cs typeface="Lato"/>
            </a:endParaRPr>
          </a:p>
          <a:p>
            <a:pPr marL="342900" indent="-342900">
              <a:buFont typeface="+mj-lt"/>
              <a:buAutoNum type="arabicPeriod"/>
            </a:pPr>
            <a:r>
              <a:rPr lang="en-US" sz="2800" b="1">
                <a:latin typeface="Montserrat" pitchFamily="2" charset="0"/>
                <a:ea typeface="Lato"/>
                <a:cs typeface="Lato"/>
              </a:rPr>
              <a:t>Random Forest Classifier</a:t>
            </a:r>
          </a:p>
          <a:p>
            <a:pPr marL="342900" indent="-342900">
              <a:buFont typeface="+mj-lt"/>
              <a:buAutoNum type="arabicPeriod"/>
            </a:pPr>
            <a:endParaRPr lang="en-VN" sz="2800" b="1">
              <a:latin typeface="Montserrat" pitchFamily="2" charset="0"/>
              <a:ea typeface="Lato"/>
              <a:cs typeface="Lato"/>
            </a:endParaRPr>
          </a:p>
          <a:p>
            <a:pPr marL="342900" indent="-342900">
              <a:buFont typeface="+mj-lt"/>
              <a:buAutoNum type="arabicPeriod"/>
            </a:pPr>
            <a:r>
              <a:rPr lang="en-VN" sz="2800" b="1">
                <a:latin typeface="Montserrat" pitchFamily="2" charset="0"/>
                <a:ea typeface="Lato"/>
                <a:cs typeface="Lato"/>
              </a:rPr>
              <a:t>Result Analysis</a:t>
            </a:r>
          </a:p>
        </p:txBody>
      </p:sp>
    </p:spTree>
    <p:extLst>
      <p:ext uri="{BB962C8B-B14F-4D97-AF65-F5344CB8AC3E}">
        <p14:creationId xmlns:p14="http://schemas.microsoft.com/office/powerpoint/2010/main" val="23722456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latin typeface="Montserrat" pitchFamily="2" charset="0"/>
                <a:ea typeface="Lato"/>
                <a:cs typeface="Lato"/>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870112"/>
          </a:xfrm>
        </p:spPr>
        <p:txBody>
          <a:bodyPr lIns="91440" tIns="45720" rIns="91440" bIns="45720" anchor="t"/>
          <a:lstStyle/>
          <a:p>
            <a:pPr marL="514350" indent="-514350">
              <a:buAutoNum type="arabicPeriod"/>
            </a:pPr>
            <a:r>
              <a:rPr lang="en-US" sz="2400">
                <a:latin typeface="Montserrat" pitchFamily="2" charset="0"/>
                <a:ea typeface="Lato"/>
                <a:cs typeface="Arial"/>
              </a:rPr>
              <a:t>Data Preprocessing</a:t>
            </a:r>
          </a:p>
          <a:p>
            <a:pPr marL="0" indent="0">
              <a:buNone/>
            </a:pPr>
            <a:r>
              <a:rPr lang="en-US" sz="2400">
                <a:latin typeface="Montserrat" pitchFamily="2" charset="0"/>
                <a:ea typeface="Lato"/>
                <a:cs typeface="Arial"/>
              </a:rPr>
              <a:t>1.1.   Exponential Smoothing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78</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9DED37E8-2C7A-2A42-9CBD-E2A0D7F219A9}"/>
              </a:ext>
            </a:extLst>
          </p:cNvPr>
          <p:cNvSpPr txBox="1"/>
          <p:nvPr/>
        </p:nvSpPr>
        <p:spPr>
          <a:xfrm>
            <a:off x="338736" y="1877151"/>
            <a:ext cx="11560975" cy="646331"/>
          </a:xfrm>
          <a:prstGeom prst="rect">
            <a:avLst/>
          </a:prstGeom>
          <a:noFill/>
        </p:spPr>
        <p:txBody>
          <a:bodyPr wrap="square" lIns="91440" tIns="45720" rIns="91440" bIns="45720" rtlCol="0" anchor="t">
            <a:spAutoFit/>
          </a:bodyPr>
          <a:lstStyle/>
          <a:p>
            <a:pPr marL="285750" indent="-285750" algn="l" rtl="0">
              <a:spcBef>
                <a:spcPts val="0"/>
              </a:spcBef>
              <a:spcAft>
                <a:spcPts val="1500"/>
              </a:spcAft>
              <a:buFont typeface="Arial" panose="020B0604020202020204" pitchFamily="34" charset="0"/>
              <a:buChar char="•"/>
            </a:pPr>
            <a:r>
              <a:rPr lang="en-US" sz="1800" b="0" i="0" u="none" strike="noStrike">
                <a:solidFill>
                  <a:srgbClr val="C00000"/>
                </a:solidFill>
                <a:effectLst/>
                <a:latin typeface="Montserrat" pitchFamily="2" charset="0"/>
                <a:ea typeface="Lato"/>
                <a:cs typeface="Lato"/>
              </a:rPr>
              <a:t>Exponential smoothing</a:t>
            </a:r>
            <a:r>
              <a:rPr lang="en-US" sz="1800" b="0" i="0" u="none" strike="noStrike">
                <a:solidFill>
                  <a:srgbClr val="374151"/>
                </a:solidFill>
                <a:effectLst/>
                <a:latin typeface="Montserrat" pitchFamily="2" charset="0"/>
                <a:ea typeface="Lato"/>
                <a:cs typeface="Lato"/>
              </a:rPr>
              <a:t> is a time series forecasting technique useful for forecasting data that exhibits a trend.</a:t>
            </a:r>
            <a:endParaRPr lang="en-US" sz="1800">
              <a:solidFill>
                <a:srgbClr val="000000"/>
              </a:solidFill>
              <a:latin typeface="Montserrat" pitchFamily="2" charset="0"/>
              <a:ea typeface="Lato"/>
              <a:cs typeface="Lato"/>
            </a:endParaRPr>
          </a:p>
        </p:txBody>
      </p:sp>
      <p:sp>
        <p:nvSpPr>
          <p:cNvPr id="6" name="TextBox 5">
            <a:extLst>
              <a:ext uri="{FF2B5EF4-FFF2-40B4-BE49-F238E27FC236}">
                <a16:creationId xmlns:a16="http://schemas.microsoft.com/office/drawing/2014/main" id="{DEB7148E-82A2-BD4A-8E0B-C6A1DAD5AF25}"/>
              </a:ext>
            </a:extLst>
          </p:cNvPr>
          <p:cNvSpPr txBox="1"/>
          <p:nvPr/>
        </p:nvSpPr>
        <p:spPr>
          <a:xfrm>
            <a:off x="338734" y="2520718"/>
            <a:ext cx="11514527"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800" b="0" i="0" u="none" strike="noStrike">
                <a:solidFill>
                  <a:srgbClr val="374151"/>
                </a:solidFill>
                <a:effectLst/>
                <a:latin typeface="Montserrat" pitchFamily="2" charset="0"/>
                <a:ea typeface="Lato"/>
                <a:cs typeface="Lato"/>
              </a:rPr>
              <a:t>The main idea behind exponential smoothing is to </a:t>
            </a:r>
            <a:r>
              <a:rPr lang="en-US" sz="1800" b="0" i="0" u="none" strike="noStrike">
                <a:solidFill>
                  <a:srgbClr val="C00000"/>
                </a:solidFill>
                <a:effectLst/>
                <a:latin typeface="Montserrat" pitchFamily="2" charset="0"/>
                <a:ea typeface="Lato"/>
                <a:cs typeface="Lato"/>
              </a:rPr>
              <a:t>assign exponentially decreasing weights</a:t>
            </a:r>
            <a:r>
              <a:rPr lang="en-US" sz="1800" b="0" i="0" u="none" strike="noStrike">
                <a:solidFill>
                  <a:srgbClr val="374151"/>
                </a:solidFill>
                <a:effectLst/>
                <a:latin typeface="Montserrat" pitchFamily="2" charset="0"/>
                <a:ea typeface="Lato"/>
                <a:cs typeface="Lato"/>
              </a:rPr>
              <a:t> to past observations, with more recent observations receiving higher weights.</a:t>
            </a:r>
            <a:endParaRPr lang="en-US" sz="1800">
              <a:solidFill>
                <a:srgbClr val="000000"/>
              </a:solidFill>
              <a:latin typeface="Montserrat" pitchFamily="2" charset="0"/>
              <a:ea typeface="Lato"/>
              <a:cs typeface="Lato"/>
            </a:endParaRPr>
          </a:p>
        </p:txBody>
      </p:sp>
      <p:sp>
        <p:nvSpPr>
          <p:cNvPr id="7" name="TextBox 6">
            <a:extLst>
              <a:ext uri="{FF2B5EF4-FFF2-40B4-BE49-F238E27FC236}">
                <a16:creationId xmlns:a16="http://schemas.microsoft.com/office/drawing/2014/main" id="{797EF120-9E7A-5B46-9BEF-76F52DBACF1B}"/>
              </a:ext>
            </a:extLst>
          </p:cNvPr>
          <p:cNvSpPr txBox="1"/>
          <p:nvPr/>
        </p:nvSpPr>
        <p:spPr>
          <a:xfrm>
            <a:off x="361959" y="3164285"/>
            <a:ext cx="11514528" cy="646331"/>
          </a:xfrm>
          <a:prstGeom prst="rect">
            <a:avLst/>
          </a:prstGeom>
          <a:noFill/>
        </p:spPr>
        <p:txBody>
          <a:bodyPr wrap="square" lIns="91440" tIns="45720" rIns="91440" bIns="45720" rtlCol="0" anchor="t">
            <a:spAutoFit/>
          </a:bodyPr>
          <a:lstStyle/>
          <a:p>
            <a:pPr marL="285750" indent="-285750" algn="l" rtl="0">
              <a:spcBef>
                <a:spcPts val="1500"/>
              </a:spcBef>
              <a:spcAft>
                <a:spcPts val="1500"/>
              </a:spcAft>
              <a:buFont typeface="Arial" panose="020B0604020202020204" pitchFamily="34" charset="0"/>
              <a:buChar char="•"/>
            </a:pPr>
            <a:r>
              <a:rPr lang="en-US" sz="1800" b="0" i="0" u="none" strike="noStrike">
                <a:solidFill>
                  <a:srgbClr val="000000"/>
                </a:solidFill>
                <a:effectLst/>
                <a:latin typeface="Montserrat" pitchFamily="2" charset="0"/>
                <a:ea typeface="Lato"/>
                <a:cs typeface="Lato"/>
              </a:rPr>
              <a:t>The simplest exponential smoothing method is the </a:t>
            </a:r>
            <a:r>
              <a:rPr lang="en-US" sz="1800" b="0" i="0" u="none" strike="noStrike">
                <a:solidFill>
                  <a:srgbClr val="C00000"/>
                </a:solidFill>
                <a:effectLst/>
                <a:latin typeface="Montserrat" pitchFamily="2" charset="0"/>
                <a:ea typeface="Lato"/>
                <a:cs typeface="Lato"/>
              </a:rPr>
              <a:t>single exponential smoothing</a:t>
            </a:r>
            <a:r>
              <a:rPr lang="en-US" sz="1800" b="0" i="0" u="none" strike="noStrike">
                <a:solidFill>
                  <a:srgbClr val="000000"/>
                </a:solidFill>
                <a:effectLst/>
                <a:latin typeface="Montserrat" pitchFamily="2" charset="0"/>
                <a:ea typeface="Lato"/>
                <a:cs typeface="Lato"/>
              </a:rPr>
              <a:t> (SES); is used in this model.</a:t>
            </a:r>
            <a:endParaRPr lang="en-US" b="0" i="0" u="none" strike="noStrike">
              <a:solidFill>
                <a:srgbClr val="000000"/>
              </a:solidFill>
              <a:effectLst/>
              <a:latin typeface="Montserrat" pitchFamily="2" charset="0"/>
              <a:ea typeface="Lato"/>
              <a:cs typeface="Lato"/>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251644-1280-DF41-A327-FF8D338472EE}"/>
                  </a:ext>
                </a:extLst>
              </p:cNvPr>
              <p:cNvSpPr txBox="1"/>
              <p:nvPr/>
            </p:nvSpPr>
            <p:spPr>
              <a:xfrm>
                <a:off x="3620777" y="3807852"/>
                <a:ext cx="3722914" cy="369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𝑌</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1 − </m:t>
                          </m:r>
                          <m:r>
                            <a:rPr lang="en-US" b="0" i="1" smtClean="0">
                              <a:latin typeface="Cambria Math" panose="02040503050406030204" pitchFamily="18" charset="0"/>
                              <a:ea typeface="Cambria Math" panose="02040503050406030204" pitchFamily="18" charset="0"/>
                            </a:rPr>
                            <m:t>𝛼</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𝑌</m:t>
                          </m:r>
                        </m:e>
                        <m:sub>
                          <m:r>
                            <a:rPr lang="en-US" b="0" i="1" smtClean="0">
                              <a:latin typeface="Cambria Math" panose="02040503050406030204" pitchFamily="18" charset="0"/>
                              <a:ea typeface="Cambria Math" panose="02040503050406030204" pitchFamily="18" charset="0"/>
                            </a:rPr>
                            <m:t>0</m:t>
                          </m:r>
                        </m:sub>
                      </m:sSub>
                    </m:oMath>
                  </m:oMathPara>
                </a14:m>
                <a:br>
                  <a:rPr lang="en-US">
                    <a:latin typeface="Montserrat" pitchFamily="2" charset="0"/>
                  </a:rPr>
                </a:br>
                <a:endParaRPr lang="en-VN">
                  <a:latin typeface="Montserrat" pitchFamily="2" charset="0"/>
                </a:endParaRPr>
              </a:p>
            </p:txBody>
          </p:sp>
        </mc:Choice>
        <mc:Fallback xmlns="">
          <p:sp>
            <p:nvSpPr>
              <p:cNvPr id="8" name="TextBox 7">
                <a:extLst>
                  <a:ext uri="{FF2B5EF4-FFF2-40B4-BE49-F238E27FC236}">
                    <a16:creationId xmlns:a16="http://schemas.microsoft.com/office/drawing/2014/main" id="{79251644-1280-DF41-A327-FF8D338472EE}"/>
                  </a:ext>
                </a:extLst>
              </p:cNvPr>
              <p:cNvSpPr txBox="1">
                <a:spLocks noRot="1" noChangeAspect="1" noMove="1" noResize="1" noEditPoints="1" noAdjustHandles="1" noChangeArrowheads="1" noChangeShapeType="1" noTextEdit="1"/>
              </p:cNvSpPr>
              <p:nvPr/>
            </p:nvSpPr>
            <p:spPr>
              <a:xfrm>
                <a:off x="3620777" y="3807852"/>
                <a:ext cx="3722914" cy="369397"/>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530148-00C4-434D-BA3F-02B566D3E470}"/>
              </a:ext>
            </a:extLst>
          </p:cNvPr>
          <p:cNvSpPr txBox="1"/>
          <p:nvPr/>
        </p:nvSpPr>
        <p:spPr>
          <a:xfrm>
            <a:off x="578395" y="4174485"/>
            <a:ext cx="1372325" cy="369332"/>
          </a:xfrm>
          <a:prstGeom prst="rect">
            <a:avLst/>
          </a:prstGeom>
          <a:noFill/>
        </p:spPr>
        <p:txBody>
          <a:bodyPr wrap="square" lIns="91440" tIns="45720" rIns="91440" bIns="45720" rtlCol="0" anchor="t">
            <a:spAutoFit/>
          </a:bodyPr>
          <a:lstStyle/>
          <a:p>
            <a:r>
              <a:rPr lang="en-VN">
                <a:latin typeface="Montserrat" pitchFamily="2" charset="0"/>
                <a:ea typeface="Lato"/>
                <a:cs typeface="Lato"/>
              </a:rPr>
              <a:t> where</a:t>
            </a:r>
            <a:r>
              <a:rPr lang="en-US">
                <a:latin typeface="Montserrat" pitchFamily="2" charset="0"/>
                <a:ea typeface="Lato"/>
                <a:cs typeface="Lato"/>
              </a:rPr>
              <a:t>,</a:t>
            </a:r>
            <a:endParaRPr lang="vi-VN">
              <a:latin typeface="Montserrat" pitchFamily="2" charset="0"/>
              <a:ea typeface="Lato"/>
              <a:cs typeface="Lato"/>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CC9A16-82BC-944A-9D09-3132BF9F2630}"/>
                  </a:ext>
                </a:extLst>
              </p:cNvPr>
              <p:cNvSpPr txBox="1"/>
              <p:nvPr/>
            </p:nvSpPr>
            <p:spPr>
              <a:xfrm>
                <a:off x="1558110" y="4541053"/>
                <a:ext cx="4561113" cy="923330"/>
              </a:xfrm>
              <a:prstGeom prst="rect">
                <a:avLst/>
              </a:prstGeom>
              <a:noFill/>
            </p:spPr>
            <p:txBody>
              <a:bodyPr wrap="square" rtlCol="0">
                <a:spAutoFit/>
              </a:bodyPr>
              <a:lstStyle/>
              <a:p>
                <a:r>
                  <a:rPr lang="en-US">
                    <a:latin typeface="Montserrat" pitchFamily="2" charset="0"/>
                  </a:rPr>
                  <a:t> t is time period,</a:t>
                </a:r>
              </a:p>
              <a:p>
                <a:r>
                  <a:rPr lang="en-US">
                    <a:latin typeface="Montserrat" pitchFamily="2"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VN">
                    <a:latin typeface="Montserrat" pitchFamily="2" charset="0"/>
                  </a:rPr>
                  <a:t>is the actual observation,</a:t>
                </a:r>
              </a:p>
              <a:p>
                <a:r>
                  <a:rPr lang="en-VN">
                    <a:latin typeface="Montserrat" pitchFamily="2"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VN">
                    <a:latin typeface="Montserrat" pitchFamily="2" charset="0"/>
                  </a:rPr>
                  <a:t> is the smoothed statistics.</a:t>
                </a:r>
              </a:p>
            </p:txBody>
          </p:sp>
        </mc:Choice>
        <mc:Fallback xmlns="">
          <p:sp>
            <p:nvSpPr>
              <p:cNvPr id="10" name="TextBox 9">
                <a:extLst>
                  <a:ext uri="{FF2B5EF4-FFF2-40B4-BE49-F238E27FC236}">
                    <a16:creationId xmlns:a16="http://schemas.microsoft.com/office/drawing/2014/main" id="{BCCC9A16-82BC-944A-9D09-3132BF9F2630}"/>
                  </a:ext>
                </a:extLst>
              </p:cNvPr>
              <p:cNvSpPr txBox="1">
                <a:spLocks noRot="1" noChangeAspect="1" noMove="1" noResize="1" noEditPoints="1" noAdjustHandles="1" noChangeArrowheads="1" noChangeShapeType="1" noTextEdit="1"/>
              </p:cNvSpPr>
              <p:nvPr/>
            </p:nvSpPr>
            <p:spPr>
              <a:xfrm>
                <a:off x="1558110" y="4541053"/>
                <a:ext cx="4561113" cy="923330"/>
              </a:xfrm>
              <a:prstGeom prst="rect">
                <a:avLst/>
              </a:prstGeom>
              <a:blipFill>
                <a:blip r:embed="rId4"/>
                <a:stretch>
                  <a:fillRect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0C15B31-A3D1-2745-9E71-1B32DB095BF2}"/>
                  </a:ext>
                </a:extLst>
              </p:cNvPr>
              <p:cNvSpPr txBox="1"/>
              <p:nvPr/>
            </p:nvSpPr>
            <p:spPr>
              <a:xfrm>
                <a:off x="338734" y="5461621"/>
                <a:ext cx="8414848" cy="517129"/>
              </a:xfrm>
              <a:prstGeom prst="rect">
                <a:avLst/>
              </a:prstGeom>
              <a:noFill/>
            </p:spPr>
            <p:txBody>
              <a:bodyPr wrap="square" rtlCol="0">
                <a:spAutoFit/>
              </a:bodyPr>
              <a:lstStyle/>
              <a:p>
                <a:pPr marL="285750" indent="-285750" algn="l" rtl="0">
                  <a:spcBef>
                    <a:spcPts val="1200"/>
                  </a:spcBef>
                  <a:spcAft>
                    <a:spcPts val="1200"/>
                  </a:spcAft>
                  <a:buFont typeface="Arial" panose="020B0604020202020204" pitchFamily="34" charset="0"/>
                  <a:buChar char="•"/>
                </a:pPr>
                <a:r>
                  <a:rPr lang="en-US">
                    <a:solidFill>
                      <a:srgbClr val="000000"/>
                    </a:solidFill>
                    <a:latin typeface="Montserrat" pitchFamily="2" charset="0"/>
                  </a:rPr>
                  <a:t>For different trading window, we choose value </a:t>
                </a:r>
                <a14:m>
                  <m:oMath xmlns:m="http://schemas.openxmlformats.org/officeDocument/2006/math">
                    <m:r>
                      <a:rPr lang="en-US" b="0" i="1" smtClean="0">
                        <a:solidFill>
                          <a:srgbClr val="000000"/>
                        </a:solidFill>
                        <a:latin typeface="Cambria Math" panose="02040503050406030204" pitchFamily="18" charset="0"/>
                      </a:rPr>
                      <m:t>𝛼</m:t>
                    </m:r>
                    <m:r>
                      <a:rPr lang="en-US" b="0" i="1" smtClean="0">
                        <a:solidFill>
                          <a:srgbClr val="000000"/>
                        </a:solidFill>
                        <a:latin typeface="Cambria Math" panose="02040503050406030204" pitchFamily="18" charset="0"/>
                      </a:rPr>
                      <m:t>= </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2</m:t>
                        </m:r>
                      </m:num>
                      <m:den>
                        <m:r>
                          <a:rPr lang="en-US" b="0" i="1" smtClean="0">
                            <a:solidFill>
                              <a:srgbClr val="000000"/>
                            </a:solidFill>
                            <a:latin typeface="Cambria Math" panose="02040503050406030204" pitchFamily="18" charset="0"/>
                          </a:rPr>
                          <m:t>𝑡𝑟𝑎𝑑𝑖𝑛𝑔</m:t>
                        </m:r>
                        <m:r>
                          <m:rPr>
                            <m:lit/>
                          </m:rPr>
                          <a:rPr lang="en-US" b="0" i="1" smtClean="0">
                            <a:solidFill>
                              <a:srgbClr val="000000"/>
                            </a:solidFill>
                            <a:latin typeface="Cambria Math" panose="02040503050406030204" pitchFamily="18" charset="0"/>
                          </a:rPr>
                          <m:t>_</m:t>
                        </m:r>
                        <m:r>
                          <a:rPr lang="en-US" b="0" i="1" smtClean="0">
                            <a:solidFill>
                              <a:srgbClr val="000000"/>
                            </a:solidFill>
                            <a:latin typeface="Cambria Math" panose="02040503050406030204" pitchFamily="18" charset="0"/>
                          </a:rPr>
                          <m:t>𝑤𝑖𝑛𝑑𝑜𝑤</m:t>
                        </m:r>
                        <m:r>
                          <a:rPr lang="en-US" b="0" i="1" smtClean="0">
                            <a:solidFill>
                              <a:srgbClr val="000000"/>
                            </a:solidFill>
                            <a:latin typeface="Cambria Math" panose="02040503050406030204" pitchFamily="18" charset="0"/>
                          </a:rPr>
                          <m:t>+1</m:t>
                        </m:r>
                      </m:den>
                    </m:f>
                  </m:oMath>
                </a14:m>
                <a:r>
                  <a:rPr lang="en-US" sz="1800" b="0" i="0" u="none" strike="noStrike">
                    <a:solidFill>
                      <a:srgbClr val="000000"/>
                    </a:solidFill>
                    <a:effectLst/>
                    <a:latin typeface="Montserrat" pitchFamily="2" charset="0"/>
                  </a:rPr>
                  <a:t> </a:t>
                </a:r>
                <a:endParaRPr lang="en-US" b="0" i="0" u="none" strike="noStrike">
                  <a:solidFill>
                    <a:srgbClr val="000000"/>
                  </a:solidFill>
                  <a:effectLst/>
                  <a:latin typeface="Montserrat" pitchFamily="2" charset="0"/>
                </a:endParaRPr>
              </a:p>
            </p:txBody>
          </p:sp>
        </mc:Choice>
        <mc:Fallback xmlns="">
          <p:sp>
            <p:nvSpPr>
              <p:cNvPr id="11" name="TextBox 10">
                <a:extLst>
                  <a:ext uri="{FF2B5EF4-FFF2-40B4-BE49-F238E27FC236}">
                    <a16:creationId xmlns:a16="http://schemas.microsoft.com/office/drawing/2014/main" id="{A0C15B31-A3D1-2745-9E71-1B32DB095BF2}"/>
                  </a:ext>
                </a:extLst>
              </p:cNvPr>
              <p:cNvSpPr txBox="1">
                <a:spLocks noRot="1" noChangeAspect="1" noMove="1" noResize="1" noEditPoints="1" noAdjustHandles="1" noChangeArrowheads="1" noChangeShapeType="1" noTextEdit="1"/>
              </p:cNvSpPr>
              <p:nvPr/>
            </p:nvSpPr>
            <p:spPr>
              <a:xfrm>
                <a:off x="338734" y="5461621"/>
                <a:ext cx="8414848" cy="517129"/>
              </a:xfrm>
              <a:prstGeom prst="rect">
                <a:avLst/>
              </a:prstGeom>
              <a:blipFill>
                <a:blip r:embed="rId5"/>
                <a:stretch>
                  <a:fillRect l="-507" b="-5882"/>
                </a:stretch>
              </a:blipFill>
            </p:spPr>
            <p:txBody>
              <a:bodyPr/>
              <a:lstStyle/>
              <a:p>
                <a:r>
                  <a:rPr lang="en-US">
                    <a:noFill/>
                  </a:rPr>
                  <a:t> </a:t>
                </a:r>
              </a:p>
            </p:txBody>
          </p:sp>
        </mc:Fallback>
      </mc:AlternateContent>
    </p:spTree>
    <p:extLst>
      <p:ext uri="{BB962C8B-B14F-4D97-AF65-F5344CB8AC3E}">
        <p14:creationId xmlns:p14="http://schemas.microsoft.com/office/powerpoint/2010/main" val="22390344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latin typeface="Montserrat" pitchFamily="2" charset="0"/>
                <a:ea typeface="Lato"/>
                <a:cs typeface="Lato"/>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870112"/>
          </a:xfrm>
        </p:spPr>
        <p:txBody>
          <a:bodyPr lIns="91440" tIns="45720" rIns="91440" bIns="45720" anchor="t"/>
          <a:lstStyle/>
          <a:p>
            <a:pPr marL="514350" indent="-514350">
              <a:buAutoNum type="arabicPeriod"/>
            </a:pPr>
            <a:r>
              <a:rPr lang="en-US" sz="2400">
                <a:latin typeface="Montserrat" pitchFamily="2" charset="0"/>
                <a:ea typeface="Lato"/>
                <a:cs typeface="Arial"/>
              </a:rPr>
              <a:t>Data Preprocessing</a:t>
            </a:r>
          </a:p>
          <a:p>
            <a:pPr marL="0" indent="0">
              <a:buNone/>
            </a:pPr>
            <a:r>
              <a:rPr lang="en-US" sz="2400">
                <a:latin typeface="Montserrat" pitchFamily="2" charset="0"/>
                <a:ea typeface="Lato"/>
                <a:cs typeface="Arial"/>
              </a:rPr>
              <a:t>1.1.   Exponential Smoothing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79</a:t>
            </a:fld>
            <a:endParaRPr lang="en-US">
              <a:latin typeface="Montserrat" pitchFamily="2" charset="0"/>
              <a:ea typeface="Lato"/>
              <a:cs typeface="Lato"/>
            </a:endParaRPr>
          </a:p>
        </p:txBody>
      </p:sp>
      <p:pic>
        <p:nvPicPr>
          <p:cNvPr id="1026" name="Picture 2">
            <a:extLst>
              <a:ext uri="{FF2B5EF4-FFF2-40B4-BE49-F238E27FC236}">
                <a16:creationId xmlns:a16="http://schemas.microsoft.com/office/drawing/2014/main" id="{D8C82282-F2C9-084C-A2B1-D6791F6CA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36" y="2373085"/>
            <a:ext cx="5550435" cy="2830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A90CFE-C6CF-C94C-AC7B-C03D76258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983" y="2400745"/>
            <a:ext cx="5550436" cy="2802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171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64154-EA50-8FD7-52C2-F4362B0A4E9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C1511CE-8F7F-8622-133C-C9825C72373D}"/>
              </a:ext>
            </a:extLst>
          </p:cNvPr>
          <p:cNvSpPr>
            <a:spLocks noGrp="1"/>
          </p:cNvSpPr>
          <p:nvPr>
            <p:ph type="title"/>
          </p:nvPr>
        </p:nvSpPr>
        <p:spPr>
          <a:xfrm>
            <a:off x="2551552" y="2429519"/>
            <a:ext cx="7088895" cy="1992500"/>
          </a:xfrm>
        </p:spPr>
        <p:txBody>
          <a:bodyPr/>
          <a:lstStyle/>
          <a:p>
            <a:r>
              <a:rPr lang="en-US" sz="7200"/>
              <a:t>Solution</a:t>
            </a:r>
          </a:p>
        </p:txBody>
      </p:sp>
    </p:spTree>
    <p:extLst>
      <p:ext uri="{BB962C8B-B14F-4D97-AF65-F5344CB8AC3E}">
        <p14:creationId xmlns:p14="http://schemas.microsoft.com/office/powerpoint/2010/main" val="25058409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latin typeface="Montserrat" pitchFamily="2" charset="0"/>
                <a:ea typeface="Lato"/>
                <a:cs typeface="Lato"/>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870112"/>
          </a:xfrm>
        </p:spPr>
        <p:txBody>
          <a:bodyPr lIns="91440" tIns="45720" rIns="91440" bIns="45720" anchor="t"/>
          <a:lstStyle/>
          <a:p>
            <a:pPr marL="514350" indent="-514350">
              <a:buAutoNum type="arabicPeriod"/>
            </a:pPr>
            <a:r>
              <a:rPr lang="en-US" sz="2400">
                <a:latin typeface="Montserrat" pitchFamily="2" charset="0"/>
                <a:ea typeface="Lato"/>
                <a:cs typeface="Arial"/>
              </a:rPr>
              <a:t>Data Preprocessing</a:t>
            </a:r>
          </a:p>
          <a:p>
            <a:pPr marL="0" indent="0">
              <a:buNone/>
            </a:pPr>
            <a:r>
              <a:rPr lang="en-US" sz="2400">
                <a:latin typeface="Montserrat" pitchFamily="2" charset="0"/>
                <a:ea typeface="Lato"/>
                <a:cs typeface="Arial"/>
              </a:rPr>
              <a:t>1.2.   Technical Indicators</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80</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E51E0E9C-FC17-C947-AE2B-BEB4A2B6EE53}"/>
              </a:ext>
            </a:extLst>
          </p:cNvPr>
          <p:cNvSpPr txBox="1"/>
          <p:nvPr/>
        </p:nvSpPr>
        <p:spPr>
          <a:xfrm>
            <a:off x="338736" y="1863740"/>
            <a:ext cx="11081657"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800" b="0" i="0" u="none" strike="noStrike">
                <a:solidFill>
                  <a:srgbClr val="000000"/>
                </a:solidFill>
                <a:effectLst/>
                <a:latin typeface="Montserrat" pitchFamily="2" charset="0"/>
                <a:ea typeface="Lato"/>
                <a:cs typeface="Lato"/>
              </a:rPr>
              <a:t>Technical indicators are useful tools that can be used to advance technical analysis.</a:t>
            </a:r>
            <a:r>
              <a:rPr lang="en-US">
                <a:solidFill>
                  <a:srgbClr val="000000"/>
                </a:solidFill>
                <a:latin typeface="Montserrat" pitchFamily="2" charset="0"/>
                <a:ea typeface="Lato"/>
                <a:cs typeface="Lato"/>
              </a:rPr>
              <a:t> </a:t>
            </a:r>
            <a:endParaRPr lang="vi-VN">
              <a:latin typeface="Montserrat" pitchFamily="2" charset="0"/>
              <a:ea typeface="Lato"/>
              <a:cs typeface="Lato"/>
            </a:endParaRPr>
          </a:p>
        </p:txBody>
      </p:sp>
      <p:sp>
        <p:nvSpPr>
          <p:cNvPr id="6" name="TextBox 5">
            <a:extLst>
              <a:ext uri="{FF2B5EF4-FFF2-40B4-BE49-F238E27FC236}">
                <a16:creationId xmlns:a16="http://schemas.microsoft.com/office/drawing/2014/main" id="{005B37D8-E31A-9A4B-A2C8-D92483DF6BB1}"/>
              </a:ext>
            </a:extLst>
          </p:cNvPr>
          <p:cNvSpPr txBox="1"/>
          <p:nvPr/>
        </p:nvSpPr>
        <p:spPr>
          <a:xfrm>
            <a:off x="351246" y="2245720"/>
            <a:ext cx="11734073" cy="369332"/>
          </a:xfrm>
          <a:prstGeom prst="rect">
            <a:avLst/>
          </a:prstGeom>
          <a:noFill/>
        </p:spPr>
        <p:txBody>
          <a:bodyPr wrap="square" lIns="91440" tIns="45720" rIns="91440" bIns="45720" rtlCol="0" anchor="t">
            <a:spAutoFit/>
          </a:bodyPr>
          <a:lstStyle/>
          <a:p>
            <a:pPr marL="285750" indent="-285750" algn="l" rtl="0">
              <a:spcBef>
                <a:spcPts val="1200"/>
              </a:spcBef>
              <a:spcAft>
                <a:spcPts val="1200"/>
              </a:spcAft>
              <a:buFont typeface="Arial" panose="020B0604020202020204" pitchFamily="34" charset="0"/>
              <a:buChar char="•"/>
            </a:pPr>
            <a:r>
              <a:rPr lang="en-US" sz="1800" b="0" i="0" u="none" strike="noStrike">
                <a:solidFill>
                  <a:srgbClr val="000000"/>
                </a:solidFill>
                <a:effectLst/>
                <a:latin typeface="Montserrat" pitchFamily="2" charset="0"/>
                <a:ea typeface="Lato"/>
                <a:cs typeface="Lato"/>
              </a:rPr>
              <a:t>These indicators help investors to make decisions regarding the buying and selling of the stocks.</a:t>
            </a:r>
            <a:endParaRPr lang="en-US" b="0" i="0" u="none" strike="noStrike">
              <a:solidFill>
                <a:srgbClr val="000000"/>
              </a:solidFill>
              <a:effectLst/>
              <a:latin typeface="Montserrat" pitchFamily="2" charset="0"/>
              <a:ea typeface="Lato"/>
              <a:cs typeface="Lato"/>
            </a:endParaRPr>
          </a:p>
        </p:txBody>
      </p:sp>
      <p:sp>
        <p:nvSpPr>
          <p:cNvPr id="7" name="TextBox 6">
            <a:extLst>
              <a:ext uri="{FF2B5EF4-FFF2-40B4-BE49-F238E27FC236}">
                <a16:creationId xmlns:a16="http://schemas.microsoft.com/office/drawing/2014/main" id="{18E84A4F-3384-0742-BEAD-7FB0AB0A8E94}"/>
              </a:ext>
            </a:extLst>
          </p:cNvPr>
          <p:cNvSpPr txBox="1"/>
          <p:nvPr/>
        </p:nvSpPr>
        <p:spPr>
          <a:xfrm>
            <a:off x="351248" y="2627700"/>
            <a:ext cx="10969896" cy="646331"/>
          </a:xfrm>
          <a:prstGeom prst="rect">
            <a:avLst/>
          </a:prstGeom>
          <a:noFill/>
        </p:spPr>
        <p:txBody>
          <a:bodyPr wrap="square" lIns="91440" tIns="45720" rIns="91440" bIns="45720" rtlCol="0" anchor="t">
            <a:spAutoFit/>
          </a:bodyPr>
          <a:lstStyle/>
          <a:p>
            <a:pPr marL="285750" indent="-285750" algn="l" rtl="0">
              <a:spcBef>
                <a:spcPts val="1200"/>
              </a:spcBef>
              <a:spcAft>
                <a:spcPts val="1200"/>
              </a:spcAft>
              <a:buFont typeface="Arial" panose="020B0604020202020204" pitchFamily="34" charset="0"/>
              <a:buChar char="•"/>
            </a:pPr>
            <a:r>
              <a:rPr lang="en-US">
                <a:solidFill>
                  <a:srgbClr val="000000"/>
                </a:solidFill>
                <a:latin typeface="Montserrat" pitchFamily="2" charset="0"/>
                <a:ea typeface="Lato"/>
                <a:cs typeface="Lato"/>
              </a:rPr>
              <a:t>T</a:t>
            </a:r>
            <a:r>
              <a:rPr lang="en-US" sz="1800" b="0" i="0" u="none" strike="noStrike">
                <a:solidFill>
                  <a:srgbClr val="000000"/>
                </a:solidFill>
                <a:effectLst/>
                <a:latin typeface="Montserrat" pitchFamily="2" charset="0"/>
                <a:ea typeface="Lato"/>
                <a:cs typeface="Lato"/>
              </a:rPr>
              <a:t>he feature selection in this paper is based on the most used technical indicators that produced significant results with RF technique in prior studies. </a:t>
            </a:r>
            <a:endParaRPr lang="en-US" b="0" i="0" u="none" strike="noStrike">
              <a:solidFill>
                <a:srgbClr val="000000"/>
              </a:solidFill>
              <a:effectLst/>
              <a:latin typeface="Montserrat" pitchFamily="2" charset="0"/>
              <a:ea typeface="Lato"/>
              <a:cs typeface="Lato"/>
            </a:endParaRPr>
          </a:p>
        </p:txBody>
      </p:sp>
      <p:sp>
        <p:nvSpPr>
          <p:cNvPr id="8" name="TextBox 7">
            <a:extLst>
              <a:ext uri="{FF2B5EF4-FFF2-40B4-BE49-F238E27FC236}">
                <a16:creationId xmlns:a16="http://schemas.microsoft.com/office/drawing/2014/main" id="{1E7C99AB-24A1-794D-9C2E-8F68CB167FC1}"/>
              </a:ext>
            </a:extLst>
          </p:cNvPr>
          <p:cNvSpPr txBox="1"/>
          <p:nvPr/>
        </p:nvSpPr>
        <p:spPr>
          <a:xfrm>
            <a:off x="899685" y="3648826"/>
            <a:ext cx="6837176" cy="461024"/>
          </a:xfrm>
          <a:prstGeom prst="rect">
            <a:avLst/>
          </a:prstGeom>
          <a:noFill/>
        </p:spPr>
        <p:txBody>
          <a:bodyPr wrap="square" lIns="91440" tIns="45720" rIns="91440" bIns="45720" rtlCol="0" anchor="t">
            <a:spAutoFit/>
          </a:bodyPr>
          <a:lstStyle/>
          <a:p>
            <a:pPr marL="285750" indent="-285750" fontAlgn="base">
              <a:lnSpc>
                <a:spcPct val="150000"/>
              </a:lnSpc>
              <a:spcBef>
                <a:spcPts val="1200"/>
              </a:spcBef>
              <a:buFont typeface="Wingdings" pitchFamily="2" charset="2"/>
              <a:buChar char="v"/>
            </a:pPr>
            <a:r>
              <a:rPr lang="en-US" sz="1800" b="0" i="1" u="none" strike="noStrike">
                <a:solidFill>
                  <a:srgbClr val="000000"/>
                </a:solidFill>
                <a:effectLst/>
                <a:latin typeface="Montserrat" pitchFamily="2" charset="0"/>
                <a:ea typeface="Lato"/>
                <a:cs typeface="Lato"/>
              </a:rPr>
              <a:t>Moving Average Convergence Divergence (MACD)</a:t>
            </a:r>
          </a:p>
        </p:txBody>
      </p:sp>
      <p:sp>
        <p:nvSpPr>
          <p:cNvPr id="9" name="TextBox 8">
            <a:extLst>
              <a:ext uri="{FF2B5EF4-FFF2-40B4-BE49-F238E27FC236}">
                <a16:creationId xmlns:a16="http://schemas.microsoft.com/office/drawing/2014/main" id="{A58BA781-58FC-1548-B6DB-A58E5E2211C5}"/>
              </a:ext>
            </a:extLst>
          </p:cNvPr>
          <p:cNvSpPr txBox="1"/>
          <p:nvPr/>
        </p:nvSpPr>
        <p:spPr>
          <a:xfrm>
            <a:off x="899685" y="3371186"/>
            <a:ext cx="5867400"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US" sz="1800" b="0" i="1" u="none" strike="noStrike">
                <a:solidFill>
                  <a:srgbClr val="000000"/>
                </a:solidFill>
                <a:effectLst/>
                <a:latin typeface="Montserrat" pitchFamily="2" charset="0"/>
                <a:ea typeface="Lato"/>
                <a:cs typeface="Lato"/>
              </a:rPr>
              <a:t>Relative Strength Index (RSI)</a:t>
            </a:r>
            <a:endParaRPr lang="en-US" sz="1800" b="0" i="0" u="none" strike="noStrike">
              <a:solidFill>
                <a:srgbClr val="000000"/>
              </a:solidFill>
              <a:effectLst/>
              <a:latin typeface="Montserrat" pitchFamily="2" charset="0"/>
              <a:ea typeface="Lato"/>
              <a:cs typeface="Lato"/>
            </a:endParaRPr>
          </a:p>
        </p:txBody>
      </p:sp>
      <p:sp>
        <p:nvSpPr>
          <p:cNvPr id="10" name="TextBox 9">
            <a:extLst>
              <a:ext uri="{FF2B5EF4-FFF2-40B4-BE49-F238E27FC236}">
                <a16:creationId xmlns:a16="http://schemas.microsoft.com/office/drawing/2014/main" id="{75164831-2061-A24C-B09E-52BF0E4E21FE}"/>
              </a:ext>
            </a:extLst>
          </p:cNvPr>
          <p:cNvSpPr txBox="1"/>
          <p:nvPr/>
        </p:nvSpPr>
        <p:spPr>
          <a:xfrm>
            <a:off x="899685" y="4068066"/>
            <a:ext cx="5809721"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US" sz="1800" b="0" i="1" u="none" strike="noStrike">
                <a:solidFill>
                  <a:srgbClr val="000000"/>
                </a:solidFill>
                <a:effectLst/>
                <a:latin typeface="Montserrat" pitchFamily="2" charset="0"/>
                <a:ea typeface="Lato"/>
                <a:cs typeface="Lato"/>
              </a:rPr>
              <a:t>Price Rate of Change (ROC)</a:t>
            </a:r>
            <a:endParaRPr lang="en-US" sz="1800" b="0" i="0" u="none" strike="noStrike">
              <a:solidFill>
                <a:srgbClr val="000000"/>
              </a:solidFill>
              <a:effectLst/>
              <a:latin typeface="Montserrat" pitchFamily="2" charset="0"/>
              <a:ea typeface="Lato"/>
              <a:cs typeface="Lato"/>
            </a:endParaRPr>
          </a:p>
        </p:txBody>
      </p:sp>
      <p:sp>
        <p:nvSpPr>
          <p:cNvPr id="11" name="TextBox 10">
            <a:extLst>
              <a:ext uri="{FF2B5EF4-FFF2-40B4-BE49-F238E27FC236}">
                <a16:creationId xmlns:a16="http://schemas.microsoft.com/office/drawing/2014/main" id="{1BD7739C-D30E-304C-AF49-5A892E5CED05}"/>
              </a:ext>
            </a:extLst>
          </p:cNvPr>
          <p:cNvSpPr txBox="1"/>
          <p:nvPr/>
        </p:nvSpPr>
        <p:spPr>
          <a:xfrm>
            <a:off x="899685" y="4465656"/>
            <a:ext cx="4539342"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US" sz="1800" b="0" i="1" u="none" strike="noStrike">
                <a:solidFill>
                  <a:srgbClr val="000000"/>
                </a:solidFill>
                <a:effectLst/>
                <a:latin typeface="Montserrat" pitchFamily="2" charset="0"/>
                <a:ea typeface="Lato"/>
                <a:cs typeface="Lato"/>
              </a:rPr>
              <a:t>Stochastic Oscillator (%K)</a:t>
            </a:r>
            <a:endParaRPr lang="en-US" sz="1800" b="0" i="0" u="none" strike="noStrike">
              <a:solidFill>
                <a:srgbClr val="000000"/>
              </a:solidFill>
              <a:effectLst/>
              <a:latin typeface="Montserrat" pitchFamily="2" charset="0"/>
              <a:ea typeface="Lato"/>
              <a:cs typeface="Lato"/>
            </a:endParaRPr>
          </a:p>
        </p:txBody>
      </p:sp>
      <p:sp>
        <p:nvSpPr>
          <p:cNvPr id="13" name="TextBox 12">
            <a:extLst>
              <a:ext uri="{FF2B5EF4-FFF2-40B4-BE49-F238E27FC236}">
                <a16:creationId xmlns:a16="http://schemas.microsoft.com/office/drawing/2014/main" id="{B4E724A9-3F2A-4B44-8000-95311C961F86}"/>
              </a:ext>
            </a:extLst>
          </p:cNvPr>
          <p:cNvSpPr txBox="1"/>
          <p:nvPr/>
        </p:nvSpPr>
        <p:spPr>
          <a:xfrm>
            <a:off x="899685" y="4834988"/>
            <a:ext cx="4823650"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US" sz="1800" b="0" i="1" u="none" strike="noStrike">
                <a:solidFill>
                  <a:srgbClr val="000000"/>
                </a:solidFill>
                <a:effectLst/>
                <a:latin typeface="Montserrat" pitchFamily="2" charset="0"/>
                <a:ea typeface="Lato"/>
                <a:cs typeface="Lato"/>
              </a:rPr>
              <a:t>Commodity Channel Index (CCI)</a:t>
            </a:r>
            <a:endParaRPr lang="en-US" sz="1800" b="0" i="0" u="none" strike="noStrike">
              <a:solidFill>
                <a:srgbClr val="000000"/>
              </a:solidFill>
              <a:effectLst/>
              <a:latin typeface="Montserrat" pitchFamily="2" charset="0"/>
              <a:ea typeface="Lato"/>
              <a:cs typeface="Lato"/>
            </a:endParaRPr>
          </a:p>
        </p:txBody>
      </p:sp>
      <p:sp>
        <p:nvSpPr>
          <p:cNvPr id="14" name="TextBox 13">
            <a:extLst>
              <a:ext uri="{FF2B5EF4-FFF2-40B4-BE49-F238E27FC236}">
                <a16:creationId xmlns:a16="http://schemas.microsoft.com/office/drawing/2014/main" id="{3F32C3FE-D4C6-1B43-9D26-19DDBDD45562}"/>
              </a:ext>
            </a:extLst>
          </p:cNvPr>
          <p:cNvSpPr txBox="1"/>
          <p:nvPr/>
        </p:nvSpPr>
        <p:spPr>
          <a:xfrm>
            <a:off x="899685" y="5204320"/>
            <a:ext cx="5117564"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US" sz="1800" b="0" i="1" u="none" strike="noStrike">
                <a:solidFill>
                  <a:srgbClr val="000000"/>
                </a:solidFill>
                <a:effectLst/>
                <a:latin typeface="Montserrat" pitchFamily="2" charset="0"/>
                <a:ea typeface="Lato"/>
                <a:cs typeface="Lato"/>
              </a:rPr>
              <a:t>Disparity Index (DIX)</a:t>
            </a:r>
            <a:endParaRPr lang="en-US" sz="1800" b="0" i="0" u="none" strike="noStrike">
              <a:solidFill>
                <a:srgbClr val="000000"/>
              </a:solidFill>
              <a:effectLst/>
              <a:latin typeface="Montserrat" pitchFamily="2" charset="0"/>
              <a:ea typeface="Lato"/>
              <a:cs typeface="Lato"/>
            </a:endParaRPr>
          </a:p>
        </p:txBody>
      </p:sp>
      <p:sp>
        <p:nvSpPr>
          <p:cNvPr id="15" name="Rectangle 14">
            <a:extLst>
              <a:ext uri="{FF2B5EF4-FFF2-40B4-BE49-F238E27FC236}">
                <a16:creationId xmlns:a16="http://schemas.microsoft.com/office/drawing/2014/main" id="{93C08C84-2EDA-3068-1770-628F84DC85D3}"/>
              </a:ext>
            </a:extLst>
          </p:cNvPr>
          <p:cNvSpPr/>
          <p:nvPr/>
        </p:nvSpPr>
        <p:spPr>
          <a:xfrm>
            <a:off x="803187" y="3286679"/>
            <a:ext cx="96498" cy="272642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Montserrat" pitchFamily="2" charset="0"/>
              <a:ea typeface="Lato"/>
              <a:cs typeface="Lato"/>
            </a:endParaRPr>
          </a:p>
        </p:txBody>
      </p:sp>
      <p:sp>
        <p:nvSpPr>
          <p:cNvPr id="16" name="TextBox 15">
            <a:extLst>
              <a:ext uri="{FF2B5EF4-FFF2-40B4-BE49-F238E27FC236}">
                <a16:creationId xmlns:a16="http://schemas.microsoft.com/office/drawing/2014/main" id="{EC2DE5F1-B997-E2ED-D706-1B8C512A3B71}"/>
              </a:ext>
            </a:extLst>
          </p:cNvPr>
          <p:cNvSpPr txBox="1"/>
          <p:nvPr/>
        </p:nvSpPr>
        <p:spPr>
          <a:xfrm>
            <a:off x="899685" y="5582946"/>
            <a:ext cx="5117564"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US" i="1">
                <a:solidFill>
                  <a:srgbClr val="000000"/>
                </a:solidFill>
                <a:latin typeface="Montserrat" pitchFamily="2" charset="0"/>
                <a:ea typeface="Lato"/>
                <a:cs typeface="Lato"/>
              </a:rPr>
              <a:t>Average True Mean (ATR)</a:t>
            </a:r>
            <a:endParaRPr lang="en-US" sz="1800" b="0" i="0" u="none" strike="noStrike">
              <a:solidFill>
                <a:srgbClr val="000000"/>
              </a:solidFill>
              <a:effectLst/>
              <a:latin typeface="Montserrat" pitchFamily="2" charset="0"/>
              <a:ea typeface="Lato"/>
              <a:cs typeface="Lato"/>
            </a:endParaRPr>
          </a:p>
        </p:txBody>
      </p:sp>
      <p:sp>
        <p:nvSpPr>
          <p:cNvPr id="17" name="TextBox 16">
            <a:extLst>
              <a:ext uri="{FF2B5EF4-FFF2-40B4-BE49-F238E27FC236}">
                <a16:creationId xmlns:a16="http://schemas.microsoft.com/office/drawing/2014/main" id="{EFE31B0D-D746-2694-7A93-8F128A4EA9F1}"/>
              </a:ext>
            </a:extLst>
          </p:cNvPr>
          <p:cNvSpPr txBox="1"/>
          <p:nvPr/>
        </p:nvSpPr>
        <p:spPr>
          <a:xfrm>
            <a:off x="6017248" y="4774166"/>
            <a:ext cx="5117564"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US" sz="1800" b="0" i="1" u="none" strike="noStrike">
                <a:solidFill>
                  <a:srgbClr val="000000"/>
                </a:solidFill>
                <a:effectLst/>
                <a:latin typeface="Montserrat" pitchFamily="2" charset="0"/>
                <a:ea typeface="Lato"/>
                <a:cs typeface="Lato"/>
              </a:rPr>
              <a:t>On-Balance Volume (OBV)</a:t>
            </a:r>
            <a:endParaRPr lang="en-US" sz="1800" b="0" i="0" u="none" strike="noStrike">
              <a:solidFill>
                <a:srgbClr val="000000"/>
              </a:solidFill>
              <a:effectLst/>
              <a:latin typeface="Montserrat" pitchFamily="2" charset="0"/>
              <a:ea typeface="Lato"/>
              <a:cs typeface="Lato"/>
            </a:endParaRPr>
          </a:p>
        </p:txBody>
      </p:sp>
      <p:sp>
        <p:nvSpPr>
          <p:cNvPr id="18" name="TextBox 17">
            <a:extLst>
              <a:ext uri="{FF2B5EF4-FFF2-40B4-BE49-F238E27FC236}">
                <a16:creationId xmlns:a16="http://schemas.microsoft.com/office/drawing/2014/main" id="{E5E7E850-4B03-2669-C5BF-B5EF8DFEE3CF}"/>
              </a:ext>
            </a:extLst>
          </p:cNvPr>
          <p:cNvSpPr txBox="1"/>
          <p:nvPr/>
        </p:nvSpPr>
        <p:spPr>
          <a:xfrm>
            <a:off x="6041374" y="5451916"/>
            <a:ext cx="5117564"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US" sz="1800" b="0" i="1" u="none" strike="noStrike" err="1">
                <a:solidFill>
                  <a:srgbClr val="000000"/>
                </a:solidFill>
                <a:effectLst/>
                <a:latin typeface="Montserrat" pitchFamily="2" charset="0"/>
                <a:ea typeface="Lato"/>
                <a:cs typeface="Lato"/>
              </a:rPr>
              <a:t>Chainkin</a:t>
            </a:r>
            <a:r>
              <a:rPr lang="en-US" sz="1800" b="0" i="1" u="none" strike="noStrike">
                <a:solidFill>
                  <a:srgbClr val="000000"/>
                </a:solidFill>
                <a:effectLst/>
                <a:latin typeface="Montserrat" pitchFamily="2" charset="0"/>
                <a:ea typeface="Lato"/>
                <a:cs typeface="Lato"/>
              </a:rPr>
              <a:t> Money Flow (CMF)</a:t>
            </a:r>
            <a:endParaRPr lang="en-US" sz="1800" b="0" i="0" u="none" strike="noStrike">
              <a:solidFill>
                <a:srgbClr val="000000"/>
              </a:solidFill>
              <a:effectLst/>
              <a:latin typeface="Montserrat" pitchFamily="2" charset="0"/>
              <a:ea typeface="Lato"/>
              <a:cs typeface="Lato"/>
            </a:endParaRPr>
          </a:p>
        </p:txBody>
      </p:sp>
      <p:sp>
        <p:nvSpPr>
          <p:cNvPr id="19" name="Rectangle 18">
            <a:extLst>
              <a:ext uri="{FF2B5EF4-FFF2-40B4-BE49-F238E27FC236}">
                <a16:creationId xmlns:a16="http://schemas.microsoft.com/office/drawing/2014/main" id="{2FFE8AE2-09A7-5562-2D9C-4C8EF488DE7F}"/>
              </a:ext>
            </a:extLst>
          </p:cNvPr>
          <p:cNvSpPr/>
          <p:nvPr/>
        </p:nvSpPr>
        <p:spPr>
          <a:xfrm>
            <a:off x="5968999" y="4484644"/>
            <a:ext cx="96499" cy="152845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Montserrat" pitchFamily="2" charset="0"/>
              <a:ea typeface="Lato"/>
              <a:cs typeface="Lato"/>
            </a:endParaRPr>
          </a:p>
        </p:txBody>
      </p:sp>
    </p:spTree>
    <p:extLst>
      <p:ext uri="{BB962C8B-B14F-4D97-AF65-F5344CB8AC3E}">
        <p14:creationId xmlns:p14="http://schemas.microsoft.com/office/powerpoint/2010/main" val="16574588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latin typeface="Montserrat" pitchFamily="2" charset="0"/>
                <a:ea typeface="Lato"/>
                <a:cs typeface="Lato"/>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870112"/>
          </a:xfrm>
        </p:spPr>
        <p:txBody>
          <a:bodyPr lIns="91440" tIns="45720" rIns="91440" bIns="45720" anchor="t"/>
          <a:lstStyle/>
          <a:p>
            <a:pPr marL="514350" indent="-514350">
              <a:buAutoNum type="arabicPeriod"/>
            </a:pPr>
            <a:r>
              <a:rPr lang="en-US" sz="2400">
                <a:latin typeface="Montserrat" pitchFamily="2" charset="0"/>
                <a:ea typeface="Lato"/>
                <a:cs typeface="Arial"/>
              </a:rPr>
              <a:t>Data Preprocessing</a:t>
            </a:r>
          </a:p>
          <a:p>
            <a:pPr marL="0" indent="0">
              <a:buNone/>
            </a:pPr>
            <a:r>
              <a:rPr lang="en-US" sz="2400">
                <a:latin typeface="Montserrat" pitchFamily="2" charset="0"/>
                <a:ea typeface="Lato"/>
                <a:cs typeface="Arial"/>
              </a:rPr>
              <a:t>1.3.   Data Labelling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81</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9E8EC6AC-E40A-CC48-8597-E1A8C72C0512}"/>
              </a:ext>
            </a:extLst>
          </p:cNvPr>
          <p:cNvSpPr txBox="1"/>
          <p:nvPr/>
        </p:nvSpPr>
        <p:spPr>
          <a:xfrm>
            <a:off x="338736" y="2006677"/>
            <a:ext cx="6630475" cy="646331"/>
          </a:xfrm>
          <a:prstGeom prst="rect">
            <a:avLst/>
          </a:prstGeom>
          <a:noFill/>
        </p:spPr>
        <p:txBody>
          <a:bodyPr wrap="square" lIns="91440" tIns="45720" rIns="91440" bIns="45720" rtlCol="0" anchor="t">
            <a:spAutoFit/>
          </a:bodyPr>
          <a:lstStyle/>
          <a:p>
            <a:pPr algn="just" rtl="0">
              <a:spcBef>
                <a:spcPts val="1200"/>
              </a:spcBef>
              <a:spcAft>
                <a:spcPts val="1200"/>
              </a:spcAft>
            </a:pPr>
            <a:r>
              <a:rPr lang="en-US" sz="1800" b="0" i="0" u="none" strike="noStrike">
                <a:solidFill>
                  <a:srgbClr val="000000"/>
                </a:solidFill>
                <a:effectLst/>
                <a:latin typeface="Montserrat" pitchFamily="2" charset="0"/>
                <a:ea typeface="Lato"/>
                <a:cs typeface="Lato"/>
              </a:rPr>
              <a:t>The target predicted in the next </a:t>
            </a:r>
            <a:r>
              <a:rPr lang="en-US">
                <a:solidFill>
                  <a:srgbClr val="000000"/>
                </a:solidFill>
                <a:latin typeface="Montserrat" pitchFamily="2" charset="0"/>
                <a:ea typeface="Lato"/>
                <a:cs typeface="Lato"/>
              </a:rPr>
              <a:t>n</a:t>
            </a:r>
            <a:r>
              <a:rPr lang="en-US" sz="1800" b="0" i="1" u="none" strike="noStrike">
                <a:solidFill>
                  <a:srgbClr val="000000"/>
                </a:solidFill>
                <a:effectLst/>
                <a:latin typeface="Montserrat" pitchFamily="2" charset="0"/>
                <a:ea typeface="Lato"/>
                <a:cs typeface="Lato"/>
              </a:rPr>
              <a:t> </a:t>
            </a:r>
            <a:r>
              <a:rPr lang="en-US" sz="1800" b="0" i="0" u="none" strike="noStrike">
                <a:solidFill>
                  <a:srgbClr val="000000"/>
                </a:solidFill>
                <a:effectLst/>
                <a:latin typeface="Montserrat" pitchFamily="2" charset="0"/>
                <a:ea typeface="Lato"/>
                <a:cs typeface="Lato"/>
              </a:rPr>
              <a:t>days is calculated from using the smoothed prices of both stocks:</a:t>
            </a:r>
            <a:endParaRPr lang="en-US" b="0" i="0" u="none" strike="noStrike">
              <a:solidFill>
                <a:srgbClr val="000000"/>
              </a:solidFill>
              <a:effectLst/>
              <a:latin typeface="Montserrat" pitchFamily="2" charset="0"/>
              <a:ea typeface="Lato"/>
              <a:cs typeface="Lato"/>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352FF8-13DB-3641-AF7B-38E921977634}"/>
                  </a:ext>
                </a:extLst>
              </p:cNvPr>
              <p:cNvSpPr txBox="1"/>
              <p:nvPr/>
            </p:nvSpPr>
            <p:spPr>
              <a:xfrm>
                <a:off x="828593" y="2715927"/>
                <a:ext cx="48789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𝑇𝑎𝑟𝑔𝑒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𝑆𝑖𝑔𝑛</m:t>
                      </m:r>
                      <m:r>
                        <a:rPr lang="en-US" b="0" i="1" smtClean="0">
                          <a:latin typeface="Cambria Math" panose="02040503050406030204" pitchFamily="18" charset="0"/>
                        </a:rPr>
                        <m:t>(</m:t>
                      </m:r>
                      <m:r>
                        <a:rPr lang="en-US" b="0" i="1" smtClean="0">
                          <a:latin typeface="Cambria Math" panose="02040503050406030204" pitchFamily="18" charset="0"/>
                        </a:rPr>
                        <m:t>𝑆𝑚𝑜𝑜𝑡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𝑆𝑚𝑜𝑜𝑡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VN">
                  <a:latin typeface="Montserrat" pitchFamily="2" charset="0"/>
                </a:endParaRPr>
              </a:p>
            </p:txBody>
          </p:sp>
        </mc:Choice>
        <mc:Fallback xmlns="">
          <p:sp>
            <p:nvSpPr>
              <p:cNvPr id="6" name="TextBox 5">
                <a:extLst>
                  <a:ext uri="{FF2B5EF4-FFF2-40B4-BE49-F238E27FC236}">
                    <a16:creationId xmlns:a16="http://schemas.microsoft.com/office/drawing/2014/main" id="{EE352FF8-13DB-3641-AF7B-38E921977634}"/>
                  </a:ext>
                </a:extLst>
              </p:cNvPr>
              <p:cNvSpPr txBox="1">
                <a:spLocks noRot="1" noChangeAspect="1" noMove="1" noResize="1" noEditPoints="1" noAdjustHandles="1" noChangeArrowheads="1" noChangeShapeType="1" noTextEdit="1"/>
              </p:cNvSpPr>
              <p:nvPr/>
            </p:nvSpPr>
            <p:spPr>
              <a:xfrm>
                <a:off x="828593" y="2715927"/>
                <a:ext cx="4878977" cy="369332"/>
              </a:xfrm>
              <a:prstGeom prst="rect">
                <a:avLst/>
              </a:prstGeom>
              <a:blipFill>
                <a:blip r:embed="rId2"/>
                <a:stretch>
                  <a:fillRect b="-1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141181A-DD88-2049-BDCE-3DB9602CF249}"/>
              </a:ext>
            </a:extLst>
          </p:cNvPr>
          <p:cNvSpPr txBox="1"/>
          <p:nvPr/>
        </p:nvSpPr>
        <p:spPr>
          <a:xfrm>
            <a:off x="338736" y="3172577"/>
            <a:ext cx="1291944" cy="369332"/>
          </a:xfrm>
          <a:prstGeom prst="rect">
            <a:avLst/>
          </a:prstGeom>
          <a:noFill/>
        </p:spPr>
        <p:txBody>
          <a:bodyPr wrap="square" lIns="91440" tIns="45720" rIns="91440" bIns="45720" rtlCol="0" anchor="t">
            <a:spAutoFit/>
          </a:bodyPr>
          <a:lstStyle/>
          <a:p>
            <a:pPr algn="just"/>
            <a:r>
              <a:rPr lang="en-US">
                <a:latin typeface="Montserrat" pitchFamily="2" charset="0"/>
                <a:ea typeface="Lato"/>
                <a:cs typeface="Arial"/>
              </a:rPr>
              <a:t> w</a:t>
            </a:r>
            <a:r>
              <a:rPr lang="en-VN">
                <a:latin typeface="Montserrat" pitchFamily="2" charset="0"/>
                <a:ea typeface="Lato"/>
                <a:cs typeface="Arial"/>
              </a:rPr>
              <a:t>here, </a:t>
            </a:r>
            <a:endParaRPr lang="vi-VN">
              <a:latin typeface="Montserrat" pitchFamily="2" charset="0"/>
              <a:ea typeface="Lato"/>
              <a:cs typeface="Arial" panose="020B0604020202020204" pitchFamily="34" charset="0"/>
            </a:endParaRPr>
          </a:p>
        </p:txBody>
      </p:sp>
      <p:sp>
        <p:nvSpPr>
          <p:cNvPr id="8" name="TextBox 7">
            <a:extLst>
              <a:ext uri="{FF2B5EF4-FFF2-40B4-BE49-F238E27FC236}">
                <a16:creationId xmlns:a16="http://schemas.microsoft.com/office/drawing/2014/main" id="{4ABFFC9A-B425-A542-B3E6-E66DCDB6BC73}"/>
              </a:ext>
            </a:extLst>
          </p:cNvPr>
          <p:cNvSpPr txBox="1"/>
          <p:nvPr/>
        </p:nvSpPr>
        <p:spPr>
          <a:xfrm>
            <a:off x="1214396" y="3172577"/>
            <a:ext cx="5754815" cy="1200329"/>
          </a:xfrm>
          <a:prstGeom prst="rect">
            <a:avLst/>
          </a:prstGeom>
          <a:noFill/>
        </p:spPr>
        <p:txBody>
          <a:bodyPr wrap="square" lIns="91440" tIns="45720" rIns="91440" bIns="45720" rtlCol="0" anchor="t">
            <a:spAutoFit/>
          </a:bodyPr>
          <a:lstStyle/>
          <a:p>
            <a:pPr algn="just" rtl="0">
              <a:spcBef>
                <a:spcPts val="1200"/>
              </a:spcBef>
              <a:spcAft>
                <a:spcPts val="1200"/>
              </a:spcAft>
            </a:pPr>
            <a:r>
              <a:rPr lang="en-US" sz="1800" b="0" i="0" u="none" strike="noStrike">
                <a:solidFill>
                  <a:srgbClr val="000000"/>
                </a:solidFill>
                <a:effectLst/>
                <a:latin typeface="Montserrat" pitchFamily="2" charset="0"/>
                <a:ea typeface="Lato"/>
                <a:cs typeface="Lato"/>
              </a:rPr>
              <a:t>a negative value of the target indicates that the price of the stock has fallen where a positive value of the target indicates that the price of the stock has raised after </a:t>
            </a:r>
            <a:r>
              <a:rPr lang="en-US" sz="1800" b="0" i="1" u="none" strike="noStrike">
                <a:solidFill>
                  <a:srgbClr val="000000"/>
                </a:solidFill>
                <a:effectLst/>
                <a:latin typeface="Montserrat" pitchFamily="2" charset="0"/>
                <a:ea typeface="Lato"/>
                <a:cs typeface="Lato"/>
              </a:rPr>
              <a:t>n </a:t>
            </a:r>
            <a:r>
              <a:rPr lang="en-US" sz="1800" b="0" i="0" u="none" strike="noStrike">
                <a:solidFill>
                  <a:srgbClr val="000000"/>
                </a:solidFill>
                <a:effectLst/>
                <a:latin typeface="Montserrat" pitchFamily="2" charset="0"/>
                <a:ea typeface="Lato"/>
                <a:cs typeface="Lato"/>
              </a:rPr>
              <a:t>days.</a:t>
            </a:r>
            <a:endParaRPr lang="en-US" b="0" i="0" u="none" strike="noStrike">
              <a:solidFill>
                <a:srgbClr val="000000"/>
              </a:solidFill>
              <a:effectLst/>
              <a:latin typeface="Montserrat" pitchFamily="2" charset="0"/>
              <a:ea typeface="Lato"/>
              <a:cs typeface="Lato"/>
            </a:endParaRPr>
          </a:p>
        </p:txBody>
      </p:sp>
      <p:pic>
        <p:nvPicPr>
          <p:cNvPr id="13" name="Picture 12" descr="A table with numbers and a number of classes&#10;&#10;AI-generated content may be incorrect.">
            <a:extLst>
              <a:ext uri="{FF2B5EF4-FFF2-40B4-BE49-F238E27FC236}">
                <a16:creationId xmlns:a16="http://schemas.microsoft.com/office/drawing/2014/main" id="{EAC053C0-2755-A320-58EE-334527832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318" y="3863686"/>
            <a:ext cx="4558946" cy="2417059"/>
          </a:xfrm>
          <a:prstGeom prst="rect">
            <a:avLst/>
          </a:prstGeom>
        </p:spPr>
      </p:pic>
      <p:pic>
        <p:nvPicPr>
          <p:cNvPr id="16" name="Picture 15" descr="A table with numbers and text&#10;&#10;AI-generated content may be incorrect.">
            <a:extLst>
              <a:ext uri="{FF2B5EF4-FFF2-40B4-BE49-F238E27FC236}">
                <a16:creationId xmlns:a16="http://schemas.microsoft.com/office/drawing/2014/main" id="{2878478A-B428-049C-F7D8-88ABB8DF4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4318" y="1258125"/>
            <a:ext cx="4500531" cy="2393431"/>
          </a:xfrm>
          <a:prstGeom prst="rect">
            <a:avLst/>
          </a:prstGeom>
        </p:spPr>
      </p:pic>
    </p:spTree>
    <p:extLst>
      <p:ext uri="{BB962C8B-B14F-4D97-AF65-F5344CB8AC3E}">
        <p14:creationId xmlns:p14="http://schemas.microsoft.com/office/powerpoint/2010/main" val="35634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latin typeface="Montserrat" pitchFamily="2" charset="0"/>
                <a:ea typeface="Lato"/>
                <a:cs typeface="Lato"/>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870112"/>
          </a:xfrm>
        </p:spPr>
        <p:txBody>
          <a:bodyPr lIns="91440" tIns="45720" rIns="91440" bIns="45720" anchor="t"/>
          <a:lstStyle/>
          <a:p>
            <a:pPr marL="514350" indent="-514350">
              <a:buAutoNum type="arabicPeriod"/>
            </a:pPr>
            <a:r>
              <a:rPr lang="en-US" sz="2400">
                <a:latin typeface="Montserrat" pitchFamily="2" charset="0"/>
                <a:ea typeface="Lato"/>
                <a:cs typeface="Arial"/>
              </a:rPr>
              <a:t>Data Preprocessing</a:t>
            </a:r>
          </a:p>
          <a:p>
            <a:pPr marL="0" indent="0">
              <a:buNone/>
            </a:pPr>
            <a:r>
              <a:rPr lang="en-US" sz="2400">
                <a:latin typeface="Montserrat" pitchFamily="2" charset="0"/>
                <a:ea typeface="Lato"/>
                <a:cs typeface="Arial"/>
              </a:rPr>
              <a:t>1.5.   Correlation-based features selection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82</a:t>
            </a:fld>
            <a:endParaRPr lang="en-US">
              <a:latin typeface="Montserrat" pitchFamily="2" charset="0"/>
              <a:ea typeface="Lato"/>
              <a:cs typeface="Lato"/>
            </a:endParaRPr>
          </a:p>
        </p:txBody>
      </p:sp>
      <p:grpSp>
        <p:nvGrpSpPr>
          <p:cNvPr id="6" name="Group 5">
            <a:extLst>
              <a:ext uri="{FF2B5EF4-FFF2-40B4-BE49-F238E27FC236}">
                <a16:creationId xmlns:a16="http://schemas.microsoft.com/office/drawing/2014/main" id="{039A19C0-4B33-1AE7-0E79-E9A503964EF7}"/>
              </a:ext>
            </a:extLst>
          </p:cNvPr>
          <p:cNvGrpSpPr/>
          <p:nvPr/>
        </p:nvGrpSpPr>
        <p:grpSpPr>
          <a:xfrm>
            <a:off x="338736" y="2070113"/>
            <a:ext cx="6675122" cy="3312732"/>
            <a:chOff x="1161695" y="2039633"/>
            <a:chExt cx="6675122" cy="3312732"/>
          </a:xfrm>
        </p:grpSpPr>
        <p:sp>
          <p:nvSpPr>
            <p:cNvPr id="5" name="TextBox 4">
              <a:extLst>
                <a:ext uri="{FF2B5EF4-FFF2-40B4-BE49-F238E27FC236}">
                  <a16:creationId xmlns:a16="http://schemas.microsoft.com/office/drawing/2014/main" id="{9E8EC6AC-E40A-CC48-8597-E1A8C72C0512}"/>
                </a:ext>
              </a:extLst>
            </p:cNvPr>
            <p:cNvSpPr txBox="1"/>
            <p:nvPr/>
          </p:nvSpPr>
          <p:spPr>
            <a:xfrm>
              <a:off x="1161697" y="2039633"/>
              <a:ext cx="6675120" cy="1200329"/>
            </a:xfrm>
            <a:prstGeom prst="rect">
              <a:avLst/>
            </a:prstGeom>
            <a:noFill/>
          </p:spPr>
          <p:txBody>
            <a:bodyPr wrap="square" lIns="91440" tIns="45720" rIns="91440" bIns="45720" rtlCol="0" anchor="t">
              <a:spAutoFit/>
            </a:bodyPr>
            <a:lstStyle/>
            <a:p>
              <a:pPr marL="285750" indent="-285750" algn="just" rtl="0">
                <a:spcBef>
                  <a:spcPts val="1200"/>
                </a:spcBef>
                <a:spcAft>
                  <a:spcPts val="1200"/>
                </a:spcAft>
                <a:buFont typeface="Arial" panose="020B0604020202020204" pitchFamily="34" charset="0"/>
                <a:buChar char="•"/>
              </a:pPr>
              <a:r>
                <a:rPr lang="en-US" b="0" i="0" strike="noStrike">
                  <a:effectLst/>
                  <a:latin typeface="Montserrat" pitchFamily="2" charset="0"/>
                  <a:ea typeface="Lato"/>
                  <a:cs typeface="Arial"/>
                </a:rPr>
                <a:t>Correlation-based feature selection is a technique that identifies and selects the most relevant features by measuring their correlation with the target variable.</a:t>
              </a:r>
            </a:p>
          </p:txBody>
        </p:sp>
        <p:sp>
          <p:nvSpPr>
            <p:cNvPr id="8" name="TextBox 7">
              <a:extLst>
                <a:ext uri="{FF2B5EF4-FFF2-40B4-BE49-F238E27FC236}">
                  <a16:creationId xmlns:a16="http://schemas.microsoft.com/office/drawing/2014/main" id="{4ABFFC9A-B425-A542-B3E6-E66DCDB6BC73}"/>
                </a:ext>
              </a:extLst>
            </p:cNvPr>
            <p:cNvSpPr txBox="1"/>
            <p:nvPr/>
          </p:nvSpPr>
          <p:spPr>
            <a:xfrm>
              <a:off x="1161696" y="3372833"/>
              <a:ext cx="6675120" cy="923330"/>
            </a:xfrm>
            <a:prstGeom prst="rect">
              <a:avLst/>
            </a:prstGeom>
            <a:noFill/>
          </p:spPr>
          <p:txBody>
            <a:bodyPr wrap="square" lIns="91440" tIns="45720" rIns="91440" bIns="45720" rtlCol="0" anchor="t">
              <a:spAutoFit/>
            </a:bodyPr>
            <a:lstStyle/>
            <a:p>
              <a:pPr marL="285750" indent="-285750" algn="just" rtl="0">
                <a:spcBef>
                  <a:spcPts val="0"/>
                </a:spcBef>
                <a:spcAft>
                  <a:spcPts val="0"/>
                </a:spcAft>
                <a:buFont typeface="Arial" panose="020B0604020202020204" pitchFamily="34" charset="0"/>
                <a:buChar char="•"/>
              </a:pPr>
              <a:r>
                <a:rPr lang="en-US" sz="1800" b="0" i="0" u="none" strike="noStrike">
                  <a:solidFill>
                    <a:srgbClr val="222222"/>
                  </a:solidFill>
                  <a:effectLst/>
                  <a:latin typeface="Montserrat" pitchFamily="2" charset="0"/>
                  <a:ea typeface="Lato"/>
                  <a:cs typeface="Lato"/>
                </a:rPr>
                <a:t>If two predictor variables are correlated, the variable with a lower correlation coefficient value with the target variable can be dropped.</a:t>
              </a:r>
              <a:endParaRPr lang="en-US" b="0" i="0" u="none" strike="noStrike">
                <a:solidFill>
                  <a:srgbClr val="000000"/>
                </a:solidFill>
                <a:effectLst/>
                <a:latin typeface="Montserrat" pitchFamily="2" charset="0"/>
                <a:ea typeface="Lato"/>
                <a:cs typeface="Lato"/>
              </a:endParaRPr>
            </a:p>
          </p:txBody>
        </p:sp>
        <p:sp>
          <p:nvSpPr>
            <p:cNvPr id="9" name="TextBox 8">
              <a:extLst>
                <a:ext uri="{FF2B5EF4-FFF2-40B4-BE49-F238E27FC236}">
                  <a16:creationId xmlns:a16="http://schemas.microsoft.com/office/drawing/2014/main" id="{861E7E33-D15D-0A4E-83A5-8DAE0B93CB3B}"/>
                </a:ext>
              </a:extLst>
            </p:cNvPr>
            <p:cNvSpPr txBox="1"/>
            <p:nvPr/>
          </p:nvSpPr>
          <p:spPr>
            <a:xfrm>
              <a:off x="1161695" y="4706034"/>
              <a:ext cx="6675120" cy="646331"/>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1800" b="0" i="0" u="none" strike="noStrike">
                  <a:solidFill>
                    <a:srgbClr val="222222"/>
                  </a:solidFill>
                  <a:effectLst/>
                  <a:latin typeface="Montserrat" pitchFamily="2" charset="0"/>
                  <a:ea typeface="Lato"/>
                  <a:cs typeface="Lato"/>
                </a:rPr>
                <a:t>We need to set an absolute value, say 0.80, as the threshold for selecting the variables.</a:t>
              </a:r>
              <a:endParaRPr lang="vi-VN">
                <a:latin typeface="Montserrat" pitchFamily="2" charset="0"/>
                <a:ea typeface="Lato"/>
                <a:cs typeface="Lato"/>
              </a:endParaRPr>
            </a:p>
          </p:txBody>
        </p:sp>
      </p:grpSp>
      <p:pic>
        <p:nvPicPr>
          <p:cNvPr id="11" name="Picture 10" descr="A screenshot of a graph&#10;&#10;AI-generated content may be incorrect.">
            <a:extLst>
              <a:ext uri="{FF2B5EF4-FFF2-40B4-BE49-F238E27FC236}">
                <a16:creationId xmlns:a16="http://schemas.microsoft.com/office/drawing/2014/main" id="{491EDBC2-9016-B3A7-65B8-5EB37A5DA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475" y="1551151"/>
            <a:ext cx="4764093" cy="4113051"/>
          </a:xfrm>
          <a:prstGeom prst="rect">
            <a:avLst/>
          </a:prstGeom>
        </p:spPr>
      </p:pic>
    </p:spTree>
    <p:extLst>
      <p:ext uri="{BB962C8B-B14F-4D97-AF65-F5344CB8AC3E}">
        <p14:creationId xmlns:p14="http://schemas.microsoft.com/office/powerpoint/2010/main" val="29642064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latin typeface="Montserrat" pitchFamily="2" charset="0"/>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870112"/>
          </a:xfrm>
        </p:spPr>
        <p:txBody>
          <a:bodyPr/>
          <a:lstStyle/>
          <a:p>
            <a:pPr marL="514350" indent="-514350">
              <a:buAutoNum type="arabicPeriod"/>
            </a:pPr>
            <a:r>
              <a:rPr lang="en-US" sz="2400">
                <a:latin typeface="Montserrat" pitchFamily="2" charset="0"/>
                <a:cs typeface="Arial" panose="020B0604020202020204" pitchFamily="34" charset="0"/>
              </a:rPr>
              <a:t>Data Preprocessing</a:t>
            </a:r>
          </a:p>
          <a:p>
            <a:pPr marL="0" indent="0">
              <a:buNone/>
            </a:pPr>
            <a:r>
              <a:rPr lang="en-US" sz="2400">
                <a:latin typeface="Montserrat" pitchFamily="2" charset="0"/>
                <a:cs typeface="Arial" panose="020B0604020202020204" pitchFamily="34" charset="0"/>
              </a:rPr>
              <a:t>1.5.   Correlation-based features selection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Montserrat" pitchFamily="2" charset="0"/>
              </a:rPr>
              <a:pPr/>
              <a:t>83</a:t>
            </a:fld>
            <a:endParaRPr lang="en-US">
              <a:latin typeface="Montserrat" pitchFamily="2" charset="0"/>
            </a:endParaRPr>
          </a:p>
        </p:txBody>
      </p:sp>
      <p:sp>
        <p:nvSpPr>
          <p:cNvPr id="7" name="TextBox 6">
            <a:extLst>
              <a:ext uri="{FF2B5EF4-FFF2-40B4-BE49-F238E27FC236}">
                <a16:creationId xmlns:a16="http://schemas.microsoft.com/office/drawing/2014/main" id="{5CF1365A-5FFC-B345-B6DB-7C5835F16471}"/>
              </a:ext>
            </a:extLst>
          </p:cNvPr>
          <p:cNvSpPr txBox="1"/>
          <p:nvPr/>
        </p:nvSpPr>
        <p:spPr>
          <a:xfrm>
            <a:off x="1197800" y="5578026"/>
            <a:ext cx="2884714" cy="461665"/>
          </a:xfrm>
          <a:prstGeom prst="rect">
            <a:avLst/>
          </a:prstGeom>
          <a:noFill/>
        </p:spPr>
        <p:txBody>
          <a:bodyPr wrap="square" rtlCol="0">
            <a:spAutoFit/>
          </a:bodyPr>
          <a:lstStyle/>
          <a:p>
            <a:r>
              <a:rPr lang="en-VN" sz="1200">
                <a:latin typeface="Montserrat" pitchFamily="2" charset="0"/>
                <a:cs typeface="Arial" panose="020B0604020202020204" pitchFamily="34" charset="0"/>
              </a:rPr>
              <a:t>Correlation matrix of S&amp;P500 indicators</a:t>
            </a:r>
          </a:p>
        </p:txBody>
      </p:sp>
      <p:sp>
        <p:nvSpPr>
          <p:cNvPr id="10" name="TextBox 9">
            <a:extLst>
              <a:ext uri="{FF2B5EF4-FFF2-40B4-BE49-F238E27FC236}">
                <a16:creationId xmlns:a16="http://schemas.microsoft.com/office/drawing/2014/main" id="{C946C699-4A8C-9A49-9AEF-7E196B294B83}"/>
              </a:ext>
            </a:extLst>
          </p:cNvPr>
          <p:cNvSpPr txBox="1"/>
          <p:nvPr/>
        </p:nvSpPr>
        <p:spPr>
          <a:xfrm>
            <a:off x="6096000" y="5578025"/>
            <a:ext cx="2623457" cy="461665"/>
          </a:xfrm>
          <a:prstGeom prst="rect">
            <a:avLst/>
          </a:prstGeom>
          <a:noFill/>
        </p:spPr>
        <p:txBody>
          <a:bodyPr wrap="square" rtlCol="0">
            <a:spAutoFit/>
          </a:bodyPr>
          <a:lstStyle/>
          <a:p>
            <a:r>
              <a:rPr lang="en-VN" sz="1200">
                <a:latin typeface="Montserrat" pitchFamily="2" charset="0"/>
                <a:cs typeface="Arial" panose="020B0604020202020204" pitchFamily="34" charset="0"/>
              </a:rPr>
              <a:t>Correlation matrix of IBM indicators</a:t>
            </a:r>
          </a:p>
        </p:txBody>
      </p:sp>
      <p:sp>
        <p:nvSpPr>
          <p:cNvPr id="11" name="TextBox 10">
            <a:extLst>
              <a:ext uri="{FF2B5EF4-FFF2-40B4-BE49-F238E27FC236}">
                <a16:creationId xmlns:a16="http://schemas.microsoft.com/office/drawing/2014/main" id="{0AFFB06C-08A9-B24D-A15F-CE5658475CA4}"/>
              </a:ext>
            </a:extLst>
          </p:cNvPr>
          <p:cNvSpPr txBox="1"/>
          <p:nvPr/>
        </p:nvSpPr>
        <p:spPr>
          <a:xfrm>
            <a:off x="9650756" y="3105834"/>
            <a:ext cx="2080797" cy="923330"/>
          </a:xfrm>
          <a:prstGeom prst="rect">
            <a:avLst/>
          </a:prstGeom>
          <a:noFill/>
        </p:spPr>
        <p:txBody>
          <a:bodyPr wrap="square" rtlCol="0">
            <a:spAutoFit/>
          </a:bodyPr>
          <a:lstStyle/>
          <a:p>
            <a:r>
              <a:rPr lang="en-VN">
                <a:latin typeface="Montserrat" pitchFamily="2" charset="0"/>
              </a:rPr>
              <a:t>Here, we decide to drop </a:t>
            </a:r>
            <a:r>
              <a:rPr lang="en-US">
                <a:latin typeface="Montserrat" pitchFamily="2" charset="0"/>
              </a:rPr>
              <a:t>CCI</a:t>
            </a:r>
            <a:r>
              <a:rPr lang="en-VN">
                <a:latin typeface="Montserrat" pitchFamily="2" charset="0"/>
              </a:rPr>
              <a:t> and </a:t>
            </a:r>
            <a:r>
              <a:rPr lang="en-US">
                <a:latin typeface="Montserrat" pitchFamily="2" charset="0"/>
              </a:rPr>
              <a:t>ATR</a:t>
            </a:r>
            <a:r>
              <a:rPr lang="en-VN">
                <a:latin typeface="Montserrat" pitchFamily="2" charset="0"/>
              </a:rPr>
              <a:t>.</a:t>
            </a:r>
          </a:p>
        </p:txBody>
      </p:sp>
      <p:pic>
        <p:nvPicPr>
          <p:cNvPr id="6" name="Picture 5" descr="A screenshot of a graph&#10;&#10;AI-generated content may be incorrect.">
            <a:extLst>
              <a:ext uri="{FF2B5EF4-FFF2-40B4-BE49-F238E27FC236}">
                <a16:creationId xmlns:a16="http://schemas.microsoft.com/office/drawing/2014/main" id="{A865D4FE-F5B3-F7F8-AD95-26E948763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36" y="1951130"/>
            <a:ext cx="4059291" cy="3504565"/>
          </a:xfrm>
          <a:prstGeom prst="rect">
            <a:avLst/>
          </a:prstGeom>
        </p:spPr>
      </p:pic>
      <p:pic>
        <p:nvPicPr>
          <p:cNvPr id="9" name="Picture 8" descr="A red and blue squares with numbers&#10;&#10;AI-generated content may be incorrect.">
            <a:extLst>
              <a:ext uri="{FF2B5EF4-FFF2-40B4-BE49-F238E27FC236}">
                <a16:creationId xmlns:a16="http://schemas.microsoft.com/office/drawing/2014/main" id="{DA575CEF-2E58-89AB-167F-4B3A2F46E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981" y="1951130"/>
            <a:ext cx="4196821" cy="3623300"/>
          </a:xfrm>
          <a:prstGeom prst="rect">
            <a:avLst/>
          </a:prstGeom>
        </p:spPr>
      </p:pic>
    </p:spTree>
    <p:extLst>
      <p:ext uri="{BB962C8B-B14F-4D97-AF65-F5344CB8AC3E}">
        <p14:creationId xmlns:p14="http://schemas.microsoft.com/office/powerpoint/2010/main" val="28776874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latin typeface="Montserrat" pitchFamily="2" charset="0"/>
                <a:ea typeface="Lato"/>
                <a:cs typeface="Lato"/>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pitchFamily="2" charset="0"/>
                <a:ea typeface="Lato"/>
                <a:cs typeface="Arial"/>
              </a:rPr>
              <a:t>2.   About RFC model</a:t>
            </a:r>
          </a:p>
          <a:p>
            <a:pPr marL="0" indent="0">
              <a:buNone/>
            </a:pPr>
            <a:r>
              <a:rPr lang="en-US" sz="2400">
                <a:latin typeface="Montserrat" pitchFamily="2" charset="0"/>
                <a:ea typeface="Lato"/>
                <a:cs typeface="Arial"/>
              </a:rPr>
              <a:t>2.1.    Random Forest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84</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BF09D5AE-0282-ED48-9505-0F911B2278CB}"/>
              </a:ext>
            </a:extLst>
          </p:cNvPr>
          <p:cNvSpPr txBox="1"/>
          <p:nvPr/>
        </p:nvSpPr>
        <p:spPr>
          <a:xfrm>
            <a:off x="338736" y="1869517"/>
            <a:ext cx="11168743" cy="4062651"/>
          </a:xfrm>
          <a:prstGeom prst="rect">
            <a:avLst/>
          </a:prstGeom>
          <a:noFill/>
        </p:spPr>
        <p:txBody>
          <a:bodyPr wrap="square" lIns="91440" tIns="45720" rIns="91440" bIns="45720" rtlCol="0" anchor="t">
            <a:spAutoFit/>
          </a:bodyPr>
          <a:lstStyle/>
          <a:p>
            <a:pPr marL="228600" indent="-228600">
              <a:spcBef>
                <a:spcPts val="1000"/>
              </a:spcBef>
              <a:buFont typeface="Arial" panose="020B0604020202020204" pitchFamily="34" charset="0"/>
              <a:buChar char="•"/>
            </a:pPr>
            <a:r>
              <a:rPr lang="en-US" sz="2300" b="1">
                <a:solidFill>
                  <a:srgbClr val="C02034"/>
                </a:solidFill>
                <a:latin typeface="Montserrat" pitchFamily="2" charset="0"/>
                <a:ea typeface="Lato"/>
                <a:cs typeface="Lato"/>
              </a:rPr>
              <a:t>Random forests</a:t>
            </a:r>
            <a:r>
              <a:rPr lang="en-US" sz="2300">
                <a:latin typeface="Montserrat" pitchFamily="2" charset="0"/>
                <a:ea typeface="Lato"/>
                <a:cs typeface="Lato"/>
              </a:rPr>
              <a:t> (RF) is a method by Leo </a:t>
            </a:r>
            <a:r>
              <a:rPr lang="en-US" sz="2300" err="1">
                <a:latin typeface="Montserrat" pitchFamily="2" charset="0"/>
                <a:ea typeface="Lato"/>
                <a:cs typeface="Lato"/>
              </a:rPr>
              <a:t>Breiman</a:t>
            </a:r>
            <a:r>
              <a:rPr lang="en-US" sz="2300">
                <a:latin typeface="Montserrat" pitchFamily="2" charset="0"/>
                <a:ea typeface="Lato"/>
                <a:cs typeface="Lato"/>
              </a:rPr>
              <a:t> (2001) for both classification and regression. </a:t>
            </a:r>
          </a:p>
          <a:p>
            <a:pPr marL="228600" indent="-228600">
              <a:spcBef>
                <a:spcPts val="1000"/>
              </a:spcBef>
              <a:buFont typeface="Arial" panose="020B0604020202020204" pitchFamily="34" charset="0"/>
              <a:buChar char="•"/>
            </a:pPr>
            <a:r>
              <a:rPr lang="en-US" sz="2300" b="1">
                <a:solidFill>
                  <a:srgbClr val="C02034"/>
                </a:solidFill>
                <a:latin typeface="Montserrat" pitchFamily="2" charset="0"/>
                <a:ea typeface="Lato"/>
                <a:cs typeface="Lato"/>
              </a:rPr>
              <a:t>Main idea:</a:t>
            </a:r>
            <a:r>
              <a:rPr lang="en-US" sz="2300">
                <a:latin typeface="Montserrat" pitchFamily="2" charset="0"/>
                <a:ea typeface="Lato"/>
                <a:cs typeface="Lato"/>
              </a:rPr>
              <a:t> prediction is based on combination of many decision trees, by taking the average of all individual predictions. </a:t>
            </a:r>
          </a:p>
          <a:p>
            <a:pPr marL="228600" indent="-228600">
              <a:spcBef>
                <a:spcPts val="1000"/>
              </a:spcBef>
              <a:buFont typeface="Arial" panose="020B0604020202020204" pitchFamily="34" charset="0"/>
              <a:buChar char="•"/>
            </a:pPr>
            <a:r>
              <a:rPr lang="en-US" sz="2300">
                <a:latin typeface="Montserrat" pitchFamily="2" charset="0"/>
                <a:ea typeface="Lato"/>
                <a:cs typeface="Lato"/>
              </a:rPr>
              <a:t>Each tree in RF is simple but random. </a:t>
            </a:r>
          </a:p>
          <a:p>
            <a:pPr marL="228600" indent="-228600">
              <a:spcBef>
                <a:spcPts val="1000"/>
              </a:spcBef>
              <a:buFont typeface="Arial" panose="020B0604020202020204" pitchFamily="34" charset="0"/>
              <a:buChar char="•"/>
            </a:pPr>
            <a:r>
              <a:rPr lang="en-US" sz="2300">
                <a:latin typeface="Montserrat" pitchFamily="2" charset="0"/>
                <a:ea typeface="Lato"/>
                <a:cs typeface="Lato"/>
              </a:rPr>
              <a:t>Each tree is grown differently, depending on the choices of the attributes and training data. </a:t>
            </a:r>
          </a:p>
          <a:p>
            <a:pPr marL="285750" indent="-285750">
              <a:buFont typeface="Arial,Sans-Serif" panose="020B0604020202020204" pitchFamily="34" charset="0"/>
              <a:buChar char="•"/>
            </a:pPr>
            <a:endParaRPr lang="en-US">
              <a:latin typeface="Montserrat" pitchFamily="2" charset="0"/>
              <a:ea typeface="Lato"/>
              <a:cs typeface="Lato"/>
            </a:endParaRPr>
          </a:p>
          <a:p>
            <a:pPr marL="285750" indent="-285750">
              <a:buFont typeface="Arial,Sans-Serif" panose="020B0604020202020204" pitchFamily="34" charset="0"/>
              <a:buChar char="•"/>
            </a:pPr>
            <a:endParaRPr lang="en-US" i="1">
              <a:latin typeface="Montserrat" pitchFamily="2" charset="0"/>
              <a:ea typeface="Lato"/>
              <a:cs typeface="Lato"/>
            </a:endParaRPr>
          </a:p>
          <a:p>
            <a:pPr marL="285750" indent="-285750">
              <a:buFont typeface="Arial" panose="020B0604020202020204" pitchFamily="34" charset="0"/>
              <a:buChar char="•"/>
            </a:pPr>
            <a:endParaRPr lang="en-US">
              <a:latin typeface="Montserrat" pitchFamily="2" charset="0"/>
              <a:ea typeface="Lato"/>
              <a:cs typeface="Arial" panose="020B0604020202020204" pitchFamily="34" charset="0"/>
            </a:endParaRPr>
          </a:p>
          <a:p>
            <a:pPr marL="285750" indent="-285750">
              <a:buFont typeface="Arial" panose="020B0604020202020204" pitchFamily="34" charset="0"/>
              <a:buChar char="•"/>
            </a:pPr>
            <a:endParaRPr lang="en-US">
              <a:latin typeface="Montserrat" pitchFamily="2" charset="0"/>
              <a:ea typeface="Lato"/>
              <a:cs typeface="Arial" panose="020B0604020202020204" pitchFamily="34" charset="0"/>
            </a:endParaRPr>
          </a:p>
        </p:txBody>
      </p:sp>
    </p:spTree>
    <p:extLst>
      <p:ext uri="{BB962C8B-B14F-4D97-AF65-F5344CB8AC3E}">
        <p14:creationId xmlns:p14="http://schemas.microsoft.com/office/powerpoint/2010/main" val="24091345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latin typeface="Montserrat" pitchFamily="2" charset="0"/>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870112"/>
          </a:xfrm>
        </p:spPr>
        <p:txBody>
          <a:bodyPr/>
          <a:lstStyle/>
          <a:p>
            <a:pPr marL="0" indent="0">
              <a:buNone/>
            </a:pPr>
            <a:r>
              <a:rPr lang="en-US" sz="2400">
                <a:latin typeface="Montserrat" pitchFamily="2" charset="0"/>
                <a:cs typeface="Arial" panose="020B0604020202020204" pitchFamily="34" charset="0"/>
              </a:rPr>
              <a:t>2.   About RFC model</a:t>
            </a:r>
          </a:p>
          <a:p>
            <a:pPr marL="0" indent="0">
              <a:buNone/>
            </a:pPr>
            <a:r>
              <a:rPr lang="en-US" sz="2400">
                <a:latin typeface="Montserrat" pitchFamily="2" charset="0"/>
                <a:cs typeface="Arial" panose="020B0604020202020204" pitchFamily="34" charset="0"/>
              </a:rPr>
              <a:t>2.2.    Model Evaluation Criteria</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Montserrat" pitchFamily="2" charset="0"/>
              </a:rPr>
              <a:pPr/>
              <a:t>85</a:t>
            </a:fld>
            <a:endParaRPr lang="en-US">
              <a:latin typeface="Montserrat" pitchFamily="2"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36C0BF8-5425-024D-85C4-86C836B5D3C5}"/>
                  </a:ext>
                </a:extLst>
              </p:cNvPr>
              <p:cNvSpPr txBox="1"/>
              <p:nvPr/>
            </p:nvSpPr>
            <p:spPr>
              <a:xfrm>
                <a:off x="1115976" y="2161453"/>
                <a:ext cx="3017520"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VN">
                  <a:latin typeface="Montserrat" pitchFamily="2" charset="0"/>
                </a:endParaRPr>
              </a:p>
            </p:txBody>
          </p:sp>
        </mc:Choice>
        <mc:Fallback xmlns="">
          <p:sp>
            <p:nvSpPr>
              <p:cNvPr id="10" name="TextBox 9">
                <a:extLst>
                  <a:ext uri="{FF2B5EF4-FFF2-40B4-BE49-F238E27FC236}">
                    <a16:creationId xmlns:a16="http://schemas.microsoft.com/office/drawing/2014/main" id="{336C0BF8-5425-024D-85C4-86C836B5D3C5}"/>
                  </a:ext>
                </a:extLst>
              </p:cNvPr>
              <p:cNvSpPr txBox="1">
                <a:spLocks noRot="1" noChangeAspect="1" noMove="1" noResize="1" noEditPoints="1" noAdjustHandles="1" noChangeArrowheads="1" noChangeShapeType="1" noTextEdit="1"/>
              </p:cNvSpPr>
              <p:nvPr/>
            </p:nvSpPr>
            <p:spPr>
              <a:xfrm>
                <a:off x="1115976" y="2161453"/>
                <a:ext cx="3017520" cy="6154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39E3518-E338-484E-BCE6-798D0AB0D9B5}"/>
                  </a:ext>
                </a:extLst>
              </p:cNvPr>
              <p:cNvSpPr txBox="1"/>
              <p:nvPr/>
            </p:nvSpPr>
            <p:spPr>
              <a:xfrm>
                <a:off x="1115976" y="3122660"/>
                <a:ext cx="3017520"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𝑇𝑁</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VN">
                  <a:latin typeface="Montserrat" pitchFamily="2" charset="0"/>
                </a:endParaRPr>
              </a:p>
            </p:txBody>
          </p:sp>
        </mc:Choice>
        <mc:Fallback xmlns="">
          <p:sp>
            <p:nvSpPr>
              <p:cNvPr id="11" name="TextBox 10">
                <a:extLst>
                  <a:ext uri="{FF2B5EF4-FFF2-40B4-BE49-F238E27FC236}">
                    <a16:creationId xmlns:a16="http://schemas.microsoft.com/office/drawing/2014/main" id="{539E3518-E338-484E-BCE6-798D0AB0D9B5}"/>
                  </a:ext>
                </a:extLst>
              </p:cNvPr>
              <p:cNvSpPr txBox="1">
                <a:spLocks noRot="1" noChangeAspect="1" noMove="1" noResize="1" noEditPoints="1" noAdjustHandles="1" noChangeArrowheads="1" noChangeShapeType="1" noTextEdit="1"/>
              </p:cNvSpPr>
              <p:nvPr/>
            </p:nvSpPr>
            <p:spPr>
              <a:xfrm>
                <a:off x="1115976" y="3122660"/>
                <a:ext cx="3017520" cy="6154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0BC2B8-4133-6349-88EE-E1095A4A571C}"/>
                  </a:ext>
                </a:extLst>
              </p:cNvPr>
              <p:cNvSpPr txBox="1"/>
              <p:nvPr/>
            </p:nvSpPr>
            <p:spPr>
              <a:xfrm>
                <a:off x="1115976" y="4083867"/>
                <a:ext cx="3017520"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𝑅𝑒𝑐𝑎𝑙𝑙</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VN">
                  <a:latin typeface="Montserrat" pitchFamily="2" charset="0"/>
                </a:endParaRPr>
              </a:p>
            </p:txBody>
          </p:sp>
        </mc:Choice>
        <mc:Fallback xmlns="">
          <p:sp>
            <p:nvSpPr>
              <p:cNvPr id="12" name="TextBox 11">
                <a:extLst>
                  <a:ext uri="{FF2B5EF4-FFF2-40B4-BE49-F238E27FC236}">
                    <a16:creationId xmlns:a16="http://schemas.microsoft.com/office/drawing/2014/main" id="{B10BC2B8-4133-6349-88EE-E1095A4A571C}"/>
                  </a:ext>
                </a:extLst>
              </p:cNvPr>
              <p:cNvSpPr txBox="1">
                <a:spLocks noRot="1" noChangeAspect="1" noMove="1" noResize="1" noEditPoints="1" noAdjustHandles="1" noChangeArrowheads="1" noChangeShapeType="1" noTextEdit="1"/>
              </p:cNvSpPr>
              <p:nvPr/>
            </p:nvSpPr>
            <p:spPr>
              <a:xfrm>
                <a:off x="1115976" y="4083867"/>
                <a:ext cx="3017520" cy="6154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A215F6-5000-B14A-A0B0-B3015234278F}"/>
                  </a:ext>
                </a:extLst>
              </p:cNvPr>
              <p:cNvSpPr txBox="1"/>
              <p:nvPr/>
            </p:nvSpPr>
            <p:spPr>
              <a:xfrm>
                <a:off x="1115976" y="5045075"/>
                <a:ext cx="3017520"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𝑅𝑒𝑐𝑎𝑙𝑙</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𝑇𝑁</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den>
                      </m:f>
                    </m:oMath>
                  </m:oMathPara>
                </a14:m>
                <a:endParaRPr lang="en-VN">
                  <a:latin typeface="Montserrat" pitchFamily="2" charset="0"/>
                </a:endParaRPr>
              </a:p>
            </p:txBody>
          </p:sp>
        </mc:Choice>
        <mc:Fallback xmlns="">
          <p:sp>
            <p:nvSpPr>
              <p:cNvPr id="13" name="TextBox 12">
                <a:extLst>
                  <a:ext uri="{FF2B5EF4-FFF2-40B4-BE49-F238E27FC236}">
                    <a16:creationId xmlns:a16="http://schemas.microsoft.com/office/drawing/2014/main" id="{73A215F6-5000-B14A-A0B0-B3015234278F}"/>
                  </a:ext>
                </a:extLst>
              </p:cNvPr>
              <p:cNvSpPr txBox="1">
                <a:spLocks noRot="1" noChangeAspect="1" noMove="1" noResize="1" noEditPoints="1" noAdjustHandles="1" noChangeArrowheads="1" noChangeShapeType="1" noTextEdit="1"/>
              </p:cNvSpPr>
              <p:nvPr/>
            </p:nvSpPr>
            <p:spPr>
              <a:xfrm>
                <a:off x="1115976" y="5045075"/>
                <a:ext cx="3017520" cy="615490"/>
              </a:xfrm>
              <a:prstGeom prst="rect">
                <a:avLst/>
              </a:prstGeom>
              <a:blipFill>
                <a:blip r:embed="rId5"/>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8B50A15-56F6-7FAB-48F8-0663BE6AD1B7}"/>
              </a:ext>
            </a:extLst>
          </p:cNvPr>
          <p:cNvSpPr txBox="1"/>
          <p:nvPr/>
        </p:nvSpPr>
        <p:spPr>
          <a:xfrm>
            <a:off x="5535576" y="1426853"/>
            <a:ext cx="4299857" cy="646331"/>
          </a:xfrm>
          <a:prstGeom prst="rect">
            <a:avLst/>
          </a:prstGeom>
          <a:noFill/>
        </p:spPr>
        <p:txBody>
          <a:bodyPr wrap="square" rtlCol="0">
            <a:spAutoFit/>
          </a:bodyPr>
          <a:lstStyle/>
          <a:p>
            <a:r>
              <a:rPr lang="en-VN">
                <a:latin typeface="Montserrat" pitchFamily="2" charset="0"/>
              </a:rPr>
              <a:t>Macro-averaging for precision and recall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956301-6A73-B63E-DE8F-CBC58AB76C64}"/>
                  </a:ext>
                </a:extLst>
              </p:cNvPr>
              <p:cNvSpPr txBox="1"/>
              <p:nvPr/>
            </p:nvSpPr>
            <p:spPr>
              <a:xfrm>
                <a:off x="5411825" y="3103597"/>
                <a:ext cx="5116286" cy="628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𝑃𝑟𝑒𝑐𝑖𝑠𝑖𝑜𝑛</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𝑃𝑟𝑒𝑐𝑖𝑠𝑖𝑜𝑛</m:t>
                          </m:r>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VN">
                  <a:latin typeface="Montserrat" pitchFamily="2" charset="0"/>
                </a:endParaRPr>
              </a:p>
            </p:txBody>
          </p:sp>
        </mc:Choice>
        <mc:Fallback xmlns="">
          <p:sp>
            <p:nvSpPr>
              <p:cNvPr id="6" name="TextBox 5">
                <a:extLst>
                  <a:ext uri="{FF2B5EF4-FFF2-40B4-BE49-F238E27FC236}">
                    <a16:creationId xmlns:a16="http://schemas.microsoft.com/office/drawing/2014/main" id="{1E956301-6A73-B63E-DE8F-CBC58AB76C64}"/>
                  </a:ext>
                </a:extLst>
              </p:cNvPr>
              <p:cNvSpPr txBox="1">
                <a:spLocks noRot="1" noChangeAspect="1" noMove="1" noResize="1" noEditPoints="1" noAdjustHandles="1" noChangeArrowheads="1" noChangeShapeType="1" noTextEdit="1"/>
              </p:cNvSpPr>
              <p:nvPr/>
            </p:nvSpPr>
            <p:spPr>
              <a:xfrm>
                <a:off x="5411825" y="3103597"/>
                <a:ext cx="5116286" cy="6280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8A4602-57F6-21D9-E9A0-5678623F0953}"/>
                  </a:ext>
                </a:extLst>
              </p:cNvPr>
              <p:cNvSpPr txBox="1"/>
              <p:nvPr/>
            </p:nvSpPr>
            <p:spPr>
              <a:xfrm>
                <a:off x="5535576" y="4077583"/>
                <a:ext cx="4080864" cy="628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𝑅𝑒𝑐𝑎𝑙𝑙</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𝑅𝑒𝑐𝑎𝑙𝑙</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𝑅𝑒𝑐𝑎𝑙𝑙</m:t>
                          </m:r>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VN">
                  <a:latin typeface="Montserrat" pitchFamily="2" charset="0"/>
                </a:endParaRPr>
              </a:p>
            </p:txBody>
          </p:sp>
        </mc:Choice>
        <mc:Fallback xmlns="">
          <p:sp>
            <p:nvSpPr>
              <p:cNvPr id="7" name="TextBox 6">
                <a:extLst>
                  <a:ext uri="{FF2B5EF4-FFF2-40B4-BE49-F238E27FC236}">
                    <a16:creationId xmlns:a16="http://schemas.microsoft.com/office/drawing/2014/main" id="{868A4602-57F6-21D9-E9A0-5678623F0953}"/>
                  </a:ext>
                </a:extLst>
              </p:cNvPr>
              <p:cNvSpPr txBox="1">
                <a:spLocks noRot="1" noChangeAspect="1" noMove="1" noResize="1" noEditPoints="1" noAdjustHandles="1" noChangeArrowheads="1" noChangeShapeType="1" noTextEdit="1"/>
              </p:cNvSpPr>
              <p:nvPr/>
            </p:nvSpPr>
            <p:spPr>
              <a:xfrm>
                <a:off x="5535576" y="4077583"/>
                <a:ext cx="4080864" cy="62805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11F5A0-452E-833D-7200-AA18E2EEB819}"/>
                  </a:ext>
                </a:extLst>
              </p:cNvPr>
              <p:cNvSpPr txBox="1"/>
              <p:nvPr/>
            </p:nvSpPr>
            <p:spPr>
              <a:xfrm>
                <a:off x="5535576" y="5029200"/>
                <a:ext cx="4080863"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1 </m:t>
                      </m:r>
                      <m:r>
                        <a:rPr lang="en-US" b="0" i="1" smtClean="0">
                          <a:latin typeface="Cambria Math" panose="02040503050406030204" pitchFamily="18" charset="0"/>
                        </a:rPr>
                        <m:t>𝑆𝑐𝑜𝑟𝑒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num>
                        <m:den>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den>
                      </m:f>
                    </m:oMath>
                  </m:oMathPara>
                </a14:m>
                <a:endParaRPr lang="en-VN">
                  <a:latin typeface="Montserrat" pitchFamily="2" charset="0"/>
                </a:endParaRPr>
              </a:p>
            </p:txBody>
          </p:sp>
        </mc:Choice>
        <mc:Fallback xmlns="">
          <p:sp>
            <p:nvSpPr>
              <p:cNvPr id="8" name="TextBox 7">
                <a:extLst>
                  <a:ext uri="{FF2B5EF4-FFF2-40B4-BE49-F238E27FC236}">
                    <a16:creationId xmlns:a16="http://schemas.microsoft.com/office/drawing/2014/main" id="{5E11F5A0-452E-833D-7200-AA18E2EEB819}"/>
                  </a:ext>
                </a:extLst>
              </p:cNvPr>
              <p:cNvSpPr txBox="1">
                <a:spLocks noRot="1" noChangeAspect="1" noMove="1" noResize="1" noEditPoints="1" noAdjustHandles="1" noChangeArrowheads="1" noChangeShapeType="1" noTextEdit="1"/>
              </p:cNvSpPr>
              <p:nvPr/>
            </p:nvSpPr>
            <p:spPr>
              <a:xfrm>
                <a:off x="5535576" y="5029200"/>
                <a:ext cx="4080863" cy="63478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E77E02-7ACE-082D-7167-83544B27A4BC}"/>
                  </a:ext>
                </a:extLst>
              </p:cNvPr>
              <p:cNvSpPr txBox="1"/>
              <p:nvPr/>
            </p:nvSpPr>
            <p:spPr>
              <a:xfrm>
                <a:off x="5535576" y="2229678"/>
                <a:ext cx="3788575"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VN">
                  <a:latin typeface="Montserrat" pitchFamily="2" charset="0"/>
                </a:endParaRPr>
              </a:p>
            </p:txBody>
          </p:sp>
        </mc:Choice>
        <mc:Fallback xmlns="">
          <p:sp>
            <p:nvSpPr>
              <p:cNvPr id="9" name="TextBox 8">
                <a:extLst>
                  <a:ext uri="{FF2B5EF4-FFF2-40B4-BE49-F238E27FC236}">
                    <a16:creationId xmlns:a16="http://schemas.microsoft.com/office/drawing/2014/main" id="{10E77E02-7ACE-082D-7167-83544B27A4BC}"/>
                  </a:ext>
                </a:extLst>
              </p:cNvPr>
              <p:cNvSpPr txBox="1">
                <a:spLocks noRot="1" noChangeAspect="1" noMove="1" noResize="1" noEditPoints="1" noAdjustHandles="1" noChangeArrowheads="1" noChangeShapeType="1" noTextEdit="1"/>
              </p:cNvSpPr>
              <p:nvPr/>
            </p:nvSpPr>
            <p:spPr>
              <a:xfrm>
                <a:off x="5535576" y="2229678"/>
                <a:ext cx="3788575" cy="61549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4976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latin typeface="Montserrat" pitchFamily="2" charset="0"/>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870112"/>
          </a:xfrm>
        </p:spPr>
        <p:txBody>
          <a:bodyPr/>
          <a:lstStyle/>
          <a:p>
            <a:pPr marL="0" indent="0">
              <a:buNone/>
            </a:pPr>
            <a:r>
              <a:rPr lang="en-US" sz="2400">
                <a:latin typeface="Montserrat" pitchFamily="2" charset="0"/>
                <a:cs typeface="Arial" panose="020B0604020202020204" pitchFamily="34" charset="0"/>
              </a:rPr>
              <a:t>2.   About RFC model</a:t>
            </a:r>
          </a:p>
          <a:p>
            <a:pPr marL="0" indent="0">
              <a:buNone/>
            </a:pPr>
            <a:r>
              <a:rPr lang="en-US" sz="2400">
                <a:latin typeface="Montserrat" pitchFamily="2" charset="0"/>
                <a:cs typeface="Arial" panose="020B0604020202020204" pitchFamily="34" charset="0"/>
              </a:rPr>
              <a:t>2.2.    Model Evaluation Criteria</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Montserrat" pitchFamily="2" charset="0"/>
              </a:rPr>
              <a:pPr/>
              <a:t>86</a:t>
            </a:fld>
            <a:endParaRPr lang="en-US">
              <a:latin typeface="Montserrat" pitchFamily="2" charset="0"/>
            </a:endParaRPr>
          </a:p>
        </p:txBody>
      </p:sp>
      <p:sp>
        <p:nvSpPr>
          <p:cNvPr id="5" name="TextBox 4">
            <a:extLst>
              <a:ext uri="{FF2B5EF4-FFF2-40B4-BE49-F238E27FC236}">
                <a16:creationId xmlns:a16="http://schemas.microsoft.com/office/drawing/2014/main" id="{47A64F89-CEF8-EC47-98F1-BAFDC1B6ECC3}"/>
              </a:ext>
            </a:extLst>
          </p:cNvPr>
          <p:cNvSpPr txBox="1"/>
          <p:nvPr/>
        </p:nvSpPr>
        <p:spPr>
          <a:xfrm>
            <a:off x="598714" y="1869517"/>
            <a:ext cx="4299857" cy="646331"/>
          </a:xfrm>
          <a:prstGeom prst="rect">
            <a:avLst/>
          </a:prstGeom>
          <a:noFill/>
        </p:spPr>
        <p:txBody>
          <a:bodyPr wrap="square" rtlCol="0">
            <a:spAutoFit/>
          </a:bodyPr>
          <a:lstStyle/>
          <a:p>
            <a:r>
              <a:rPr lang="en-VN">
                <a:latin typeface="Montserrat" pitchFamily="2" charset="0"/>
              </a:rPr>
              <a:t>Macro-averaging for precision and recall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B4C1AC-FB3F-A440-90FD-3DCC724676FD}"/>
                  </a:ext>
                </a:extLst>
              </p:cNvPr>
              <p:cNvSpPr txBox="1"/>
              <p:nvPr/>
            </p:nvSpPr>
            <p:spPr>
              <a:xfrm>
                <a:off x="424542" y="3219650"/>
                <a:ext cx="5116286" cy="628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𝑃𝑟𝑒𝑐𝑖𝑠𝑖𝑜𝑛</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𝑃𝑟𝑒𝑐𝑖𝑠𝑖𝑜𝑛</m:t>
                          </m:r>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VN">
                  <a:latin typeface="Montserrat" pitchFamily="2" charset="0"/>
                </a:endParaRPr>
              </a:p>
            </p:txBody>
          </p:sp>
        </mc:Choice>
        <mc:Fallback xmlns="">
          <p:sp>
            <p:nvSpPr>
              <p:cNvPr id="6" name="TextBox 5">
                <a:extLst>
                  <a:ext uri="{FF2B5EF4-FFF2-40B4-BE49-F238E27FC236}">
                    <a16:creationId xmlns:a16="http://schemas.microsoft.com/office/drawing/2014/main" id="{5AB4C1AC-FB3F-A440-90FD-3DCC724676FD}"/>
                  </a:ext>
                </a:extLst>
              </p:cNvPr>
              <p:cNvSpPr txBox="1">
                <a:spLocks noRot="1" noChangeAspect="1" noMove="1" noResize="1" noEditPoints="1" noAdjustHandles="1" noChangeArrowheads="1" noChangeShapeType="1" noTextEdit="1"/>
              </p:cNvSpPr>
              <p:nvPr/>
            </p:nvSpPr>
            <p:spPr>
              <a:xfrm>
                <a:off x="424542" y="3219650"/>
                <a:ext cx="5116286" cy="62805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0789E91-12A1-4C47-8EF4-06CDEB2A8256}"/>
                  </a:ext>
                </a:extLst>
              </p:cNvPr>
              <p:cNvSpPr txBox="1"/>
              <p:nvPr/>
            </p:nvSpPr>
            <p:spPr>
              <a:xfrm>
                <a:off x="-163287" y="4046621"/>
                <a:ext cx="5214258" cy="628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𝑅𝑒𝑐𝑎𝑙𝑙</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𝑅𝑒𝑐𝑎𝑙𝑙</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𝑅𝑒𝑐𝑎𝑙𝑙</m:t>
                          </m:r>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VN">
                  <a:latin typeface="Montserrat" pitchFamily="2" charset="0"/>
                </a:endParaRPr>
              </a:p>
            </p:txBody>
          </p:sp>
        </mc:Choice>
        <mc:Fallback xmlns="">
          <p:sp>
            <p:nvSpPr>
              <p:cNvPr id="8" name="TextBox 7">
                <a:extLst>
                  <a:ext uri="{FF2B5EF4-FFF2-40B4-BE49-F238E27FC236}">
                    <a16:creationId xmlns:a16="http://schemas.microsoft.com/office/drawing/2014/main" id="{20789E91-12A1-4C47-8EF4-06CDEB2A8256}"/>
                  </a:ext>
                </a:extLst>
              </p:cNvPr>
              <p:cNvSpPr txBox="1">
                <a:spLocks noRot="1" noChangeAspect="1" noMove="1" noResize="1" noEditPoints="1" noAdjustHandles="1" noChangeArrowheads="1" noChangeShapeType="1" noTextEdit="1"/>
              </p:cNvSpPr>
              <p:nvPr/>
            </p:nvSpPr>
            <p:spPr>
              <a:xfrm>
                <a:off x="-163287" y="4046621"/>
                <a:ext cx="5214258" cy="6280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E5F332-8358-CA4D-994D-482929D62499}"/>
                  </a:ext>
                </a:extLst>
              </p:cNvPr>
              <p:cNvSpPr txBox="1"/>
              <p:nvPr/>
            </p:nvSpPr>
            <p:spPr>
              <a:xfrm>
                <a:off x="-250372" y="4921161"/>
                <a:ext cx="5301343"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1 </m:t>
                      </m:r>
                      <m:r>
                        <a:rPr lang="en-US" b="0" i="1" smtClean="0">
                          <a:latin typeface="Cambria Math" panose="02040503050406030204" pitchFamily="18" charset="0"/>
                        </a:rPr>
                        <m:t>𝑆𝑐𝑜𝑟𝑒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num>
                        <m:den>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den>
                      </m:f>
                    </m:oMath>
                  </m:oMathPara>
                </a14:m>
                <a:endParaRPr lang="en-VN">
                  <a:latin typeface="Montserrat" pitchFamily="2" charset="0"/>
                </a:endParaRPr>
              </a:p>
            </p:txBody>
          </p:sp>
        </mc:Choice>
        <mc:Fallback xmlns="">
          <p:sp>
            <p:nvSpPr>
              <p:cNvPr id="9" name="TextBox 8">
                <a:extLst>
                  <a:ext uri="{FF2B5EF4-FFF2-40B4-BE49-F238E27FC236}">
                    <a16:creationId xmlns:a16="http://schemas.microsoft.com/office/drawing/2014/main" id="{22E5F332-8358-CA4D-994D-482929D62499}"/>
                  </a:ext>
                </a:extLst>
              </p:cNvPr>
              <p:cNvSpPr txBox="1">
                <a:spLocks noRot="1" noChangeAspect="1" noMove="1" noResize="1" noEditPoints="1" noAdjustHandles="1" noChangeArrowheads="1" noChangeShapeType="1" noTextEdit="1"/>
              </p:cNvSpPr>
              <p:nvPr/>
            </p:nvSpPr>
            <p:spPr>
              <a:xfrm>
                <a:off x="-250372" y="4921161"/>
                <a:ext cx="5301343" cy="6347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9E6490-2AF2-D24C-81B6-CCC296286FE7}"/>
                  </a:ext>
                </a:extLst>
              </p:cNvPr>
              <p:cNvSpPr txBox="1"/>
              <p:nvPr/>
            </p:nvSpPr>
            <p:spPr>
              <a:xfrm>
                <a:off x="185057" y="2411908"/>
                <a:ext cx="4430486"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VN">
                  <a:latin typeface="Montserrat" pitchFamily="2" charset="0"/>
                </a:endParaRPr>
              </a:p>
            </p:txBody>
          </p:sp>
        </mc:Choice>
        <mc:Fallback xmlns="">
          <p:sp>
            <p:nvSpPr>
              <p:cNvPr id="14" name="TextBox 13">
                <a:extLst>
                  <a:ext uri="{FF2B5EF4-FFF2-40B4-BE49-F238E27FC236}">
                    <a16:creationId xmlns:a16="http://schemas.microsoft.com/office/drawing/2014/main" id="{109E6490-2AF2-D24C-81B6-CCC296286FE7}"/>
                  </a:ext>
                </a:extLst>
              </p:cNvPr>
              <p:cNvSpPr txBox="1">
                <a:spLocks noRot="1" noChangeAspect="1" noMove="1" noResize="1" noEditPoints="1" noAdjustHandles="1" noChangeArrowheads="1" noChangeShapeType="1" noTextEdit="1"/>
              </p:cNvSpPr>
              <p:nvPr/>
            </p:nvSpPr>
            <p:spPr>
              <a:xfrm>
                <a:off x="185057" y="2411908"/>
                <a:ext cx="4430486" cy="615490"/>
              </a:xfrm>
              <a:prstGeom prst="rect">
                <a:avLst/>
              </a:prstGeom>
              <a:blipFill>
                <a:blip r:embed="rId5"/>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1605D76-606E-584F-BD5B-89E2590F17B0}"/>
              </a:ext>
            </a:extLst>
          </p:cNvPr>
          <p:cNvSpPr txBox="1"/>
          <p:nvPr/>
        </p:nvSpPr>
        <p:spPr>
          <a:xfrm>
            <a:off x="6659611" y="4184551"/>
            <a:ext cx="3722914" cy="2308324"/>
          </a:xfrm>
          <a:prstGeom prst="rect">
            <a:avLst/>
          </a:prstGeom>
          <a:noFill/>
        </p:spPr>
        <p:txBody>
          <a:bodyPr wrap="square" rtlCol="0">
            <a:spAutoFit/>
          </a:bodyPr>
          <a:lstStyle/>
          <a:p>
            <a:pPr marL="285750" indent="-285750">
              <a:buFont typeface="Arial" panose="020B0604020202020204" pitchFamily="34" charset="0"/>
              <a:buChar char="•"/>
            </a:pPr>
            <a:r>
              <a:rPr lang="en-VN">
                <a:latin typeface="Montserrat" pitchFamily="2" charset="0"/>
              </a:rPr>
              <a:t>TP is number of true +1 values</a:t>
            </a:r>
          </a:p>
          <a:p>
            <a:pPr marL="285750" indent="-285750">
              <a:buFont typeface="Arial" panose="020B0604020202020204" pitchFamily="34" charset="0"/>
              <a:buChar char="•"/>
            </a:pPr>
            <a:r>
              <a:rPr lang="en-VN">
                <a:latin typeface="Montserrat" pitchFamily="2" charset="0"/>
              </a:rPr>
              <a:t>TN is number of true -1 values</a:t>
            </a:r>
          </a:p>
          <a:p>
            <a:pPr marL="285750" indent="-285750">
              <a:buFont typeface="Arial" panose="020B0604020202020204" pitchFamily="34" charset="0"/>
              <a:buChar char="•"/>
            </a:pPr>
            <a:r>
              <a:rPr lang="en-VN">
                <a:latin typeface="Montserrat" pitchFamily="2" charset="0"/>
              </a:rPr>
              <a:t>FP is number of false +1 values</a:t>
            </a:r>
          </a:p>
          <a:p>
            <a:pPr marL="285750" indent="-285750">
              <a:buFont typeface="Arial" panose="020B0604020202020204" pitchFamily="34" charset="0"/>
              <a:buChar char="•"/>
            </a:pPr>
            <a:r>
              <a:rPr lang="en-VN">
                <a:latin typeface="Montserrat" pitchFamily="2" charset="0"/>
              </a:rPr>
              <a:t>FN is number of false -1 values</a:t>
            </a:r>
          </a:p>
        </p:txBody>
      </p:sp>
    </p:spTree>
    <p:extLst>
      <p:ext uri="{BB962C8B-B14F-4D97-AF65-F5344CB8AC3E}">
        <p14:creationId xmlns:p14="http://schemas.microsoft.com/office/powerpoint/2010/main" val="2035888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latin typeface="Montserrat" pitchFamily="2" charset="0"/>
                <a:ea typeface="Lato"/>
                <a:cs typeface="Lato"/>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532654"/>
          </a:xfrm>
        </p:spPr>
        <p:txBody>
          <a:bodyPr lIns="91440" tIns="45720" rIns="91440" bIns="45720" anchor="t"/>
          <a:lstStyle/>
          <a:p>
            <a:pPr marL="0" indent="0">
              <a:buNone/>
            </a:pPr>
            <a:r>
              <a:rPr lang="en-US" sz="2400">
                <a:latin typeface="Montserrat" pitchFamily="2" charset="0"/>
                <a:ea typeface="Lato"/>
                <a:cs typeface="Arial"/>
              </a:rPr>
              <a:t>3.   Result Analysis</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87</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1C22BE08-74E0-104B-B78D-452EBE203DCC}"/>
              </a:ext>
            </a:extLst>
          </p:cNvPr>
          <p:cNvSpPr txBox="1"/>
          <p:nvPr/>
        </p:nvSpPr>
        <p:spPr>
          <a:xfrm>
            <a:off x="338736" y="1510939"/>
            <a:ext cx="6444343"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VN">
                <a:latin typeface="Montserrat" pitchFamily="2" charset="0"/>
                <a:ea typeface="Lato"/>
                <a:cs typeface="Arial"/>
              </a:rPr>
              <a:t>Grid search is used in this algorithm</a:t>
            </a:r>
            <a:endParaRPr lang="vi-VN">
              <a:latin typeface="Montserrat" pitchFamily="2" charset="0"/>
              <a:ea typeface="Lato"/>
              <a:cs typeface="Arial"/>
            </a:endParaRPr>
          </a:p>
        </p:txBody>
      </p:sp>
      <p:sp>
        <p:nvSpPr>
          <p:cNvPr id="6" name="TextBox 5">
            <a:extLst>
              <a:ext uri="{FF2B5EF4-FFF2-40B4-BE49-F238E27FC236}">
                <a16:creationId xmlns:a16="http://schemas.microsoft.com/office/drawing/2014/main" id="{8194E0D5-E549-CE42-9DBC-771B5DEF8F5B}"/>
              </a:ext>
            </a:extLst>
          </p:cNvPr>
          <p:cNvSpPr txBox="1"/>
          <p:nvPr/>
        </p:nvSpPr>
        <p:spPr>
          <a:xfrm>
            <a:off x="338736" y="1926213"/>
            <a:ext cx="10983686"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VN">
                <a:latin typeface="Montserrat" pitchFamily="2" charset="0"/>
                <a:ea typeface="Lato"/>
                <a:cs typeface="Arial"/>
              </a:rPr>
              <a:t>Three hyperparameters are tuned for all four types of assessments: </a:t>
            </a:r>
            <a:r>
              <a:rPr lang="en-VN" err="1">
                <a:latin typeface="Montserrat" pitchFamily="2" charset="0"/>
                <a:ea typeface="Lato"/>
                <a:cs typeface="Arial"/>
              </a:rPr>
              <a:t>n_estimators</a:t>
            </a:r>
            <a:r>
              <a:rPr lang="en-VN">
                <a:latin typeface="Montserrat" pitchFamily="2" charset="0"/>
                <a:ea typeface="Lato"/>
                <a:cs typeface="Arial"/>
              </a:rPr>
              <a:t>, </a:t>
            </a:r>
            <a:r>
              <a:rPr lang="en-VN" err="1">
                <a:latin typeface="Montserrat" pitchFamily="2" charset="0"/>
                <a:ea typeface="Lato"/>
                <a:cs typeface="Arial"/>
              </a:rPr>
              <a:t>max_depth</a:t>
            </a:r>
            <a:r>
              <a:rPr lang="en-VN">
                <a:latin typeface="Montserrat" pitchFamily="2" charset="0"/>
                <a:ea typeface="Lato"/>
                <a:cs typeface="Arial"/>
              </a:rPr>
              <a:t> and </a:t>
            </a:r>
            <a:r>
              <a:rPr lang="en-VN" err="1">
                <a:latin typeface="Montserrat" pitchFamily="2" charset="0"/>
                <a:ea typeface="Lato"/>
                <a:cs typeface="Arial"/>
              </a:rPr>
              <a:t>max_features</a:t>
            </a:r>
            <a:r>
              <a:rPr lang="en-VN">
                <a:latin typeface="Montserrat" pitchFamily="2" charset="0"/>
                <a:ea typeface="Lato"/>
                <a:cs typeface="Arial"/>
              </a:rPr>
              <a:t>.</a:t>
            </a:r>
            <a:endParaRPr lang="vi-VN">
              <a:latin typeface="Montserrat" pitchFamily="2" charset="0"/>
              <a:ea typeface="Lato"/>
              <a:cs typeface="Arial"/>
            </a:endParaRPr>
          </a:p>
        </p:txBody>
      </p:sp>
      <p:sp>
        <p:nvSpPr>
          <p:cNvPr id="8" name="TextBox 7">
            <a:extLst>
              <a:ext uri="{FF2B5EF4-FFF2-40B4-BE49-F238E27FC236}">
                <a16:creationId xmlns:a16="http://schemas.microsoft.com/office/drawing/2014/main" id="{372B6A4D-5CD5-2042-9DFB-F07E1BEF26B4}"/>
              </a:ext>
            </a:extLst>
          </p:cNvPr>
          <p:cNvSpPr txBox="1"/>
          <p:nvPr/>
        </p:nvSpPr>
        <p:spPr>
          <a:xfrm>
            <a:off x="522513" y="2589236"/>
            <a:ext cx="2079171"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VN">
                <a:latin typeface="Montserrat" pitchFamily="2" charset="0"/>
                <a:ea typeface="Lato"/>
                <a:cs typeface="Lato"/>
              </a:rPr>
              <a:t> n_estimators:</a:t>
            </a:r>
            <a:endParaRPr lang="vi-VN">
              <a:latin typeface="Montserrat" pitchFamily="2" charset="0"/>
              <a:ea typeface="Lato"/>
              <a:cs typeface="Lato"/>
            </a:endParaRPr>
          </a:p>
        </p:txBody>
      </p:sp>
      <p:sp>
        <p:nvSpPr>
          <p:cNvPr id="9" name="TextBox 8">
            <a:extLst>
              <a:ext uri="{FF2B5EF4-FFF2-40B4-BE49-F238E27FC236}">
                <a16:creationId xmlns:a16="http://schemas.microsoft.com/office/drawing/2014/main" id="{CB1C14DC-6D8F-1144-8450-E738A9FDC2A3}"/>
              </a:ext>
            </a:extLst>
          </p:cNvPr>
          <p:cNvSpPr txBox="1"/>
          <p:nvPr/>
        </p:nvSpPr>
        <p:spPr>
          <a:xfrm>
            <a:off x="2601684" y="2572544"/>
            <a:ext cx="8904515" cy="923330"/>
          </a:xfrm>
          <a:prstGeom prst="rect">
            <a:avLst/>
          </a:prstGeom>
          <a:noFill/>
        </p:spPr>
        <p:txBody>
          <a:bodyPr wrap="square" lIns="91440" tIns="45720" rIns="91440" bIns="45720" rtlCol="0" anchor="t">
            <a:spAutoFit/>
          </a:bodyPr>
          <a:lstStyle/>
          <a:p>
            <a:r>
              <a:rPr lang="en-US" sz="1800" b="0" i="0" u="none" strike="noStrike">
                <a:solidFill>
                  <a:srgbClr val="273239"/>
                </a:solidFill>
                <a:effectLst/>
                <a:latin typeface="Montserrat" pitchFamily="2" charset="0"/>
                <a:ea typeface="Lato"/>
                <a:cs typeface="Arial"/>
              </a:rPr>
              <a:t>The </a:t>
            </a:r>
            <a:r>
              <a:rPr lang="en-US" sz="1800" b="0" i="0" u="none" strike="noStrike" err="1">
                <a:solidFill>
                  <a:srgbClr val="273239"/>
                </a:solidFill>
                <a:effectLst/>
                <a:latin typeface="Montserrat" pitchFamily="2" charset="0"/>
                <a:ea typeface="Lato"/>
                <a:cs typeface="Arial"/>
              </a:rPr>
              <a:t>n_estimator</a:t>
            </a:r>
            <a:r>
              <a:rPr lang="en-US" sz="1800" b="0" i="0" u="none" strike="noStrike">
                <a:solidFill>
                  <a:srgbClr val="273239"/>
                </a:solidFill>
                <a:effectLst/>
                <a:latin typeface="Montserrat" pitchFamily="2" charset="0"/>
                <a:ea typeface="Lato"/>
                <a:cs typeface="Arial"/>
              </a:rPr>
              <a:t> parameter controls the number of trees inside the classifier. The list of </a:t>
            </a:r>
            <a:r>
              <a:rPr lang="en-US" sz="1800" b="0" i="0" u="none" strike="noStrike" err="1">
                <a:solidFill>
                  <a:srgbClr val="273239"/>
                </a:solidFill>
                <a:effectLst/>
                <a:latin typeface="Montserrat" pitchFamily="2" charset="0"/>
                <a:ea typeface="Lato"/>
                <a:cs typeface="Arial"/>
              </a:rPr>
              <a:t>n_estimators</a:t>
            </a:r>
            <a:r>
              <a:rPr lang="en-US" sz="1800" b="0" i="0" u="none" strike="noStrike">
                <a:solidFill>
                  <a:srgbClr val="273239"/>
                </a:solidFill>
                <a:effectLst/>
                <a:latin typeface="Montserrat" pitchFamily="2" charset="0"/>
                <a:ea typeface="Lato"/>
                <a:cs typeface="Arial"/>
              </a:rPr>
              <a:t> we take here is [100, 200, 300].</a:t>
            </a:r>
          </a:p>
          <a:p>
            <a:endParaRPr lang="en-VN">
              <a:latin typeface="Montserrat" pitchFamily="2" charset="0"/>
              <a:ea typeface="Lato"/>
              <a:cs typeface="Arial" panose="020B0604020202020204" pitchFamily="34" charset="0"/>
            </a:endParaRPr>
          </a:p>
        </p:txBody>
      </p:sp>
      <p:sp>
        <p:nvSpPr>
          <p:cNvPr id="10" name="Rounded Rectangle 9">
            <a:extLst>
              <a:ext uri="{FF2B5EF4-FFF2-40B4-BE49-F238E27FC236}">
                <a16:creationId xmlns:a16="http://schemas.microsoft.com/office/drawing/2014/main" id="{91311DA8-87D3-B0AD-13D0-694092DAF6F1}"/>
              </a:ext>
            </a:extLst>
          </p:cNvPr>
          <p:cNvSpPr/>
          <p:nvPr/>
        </p:nvSpPr>
        <p:spPr>
          <a:xfrm>
            <a:off x="2772315" y="5137667"/>
            <a:ext cx="6524090" cy="922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A9742BC-C198-884E-A319-8DAC99C372AA}"/>
              </a:ext>
            </a:extLst>
          </p:cNvPr>
          <p:cNvSpPr txBox="1"/>
          <p:nvPr/>
        </p:nvSpPr>
        <p:spPr>
          <a:xfrm>
            <a:off x="522514" y="3396343"/>
            <a:ext cx="2079170"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VN">
                <a:latin typeface="Montserrat" pitchFamily="2" charset="0"/>
                <a:ea typeface="Lato"/>
                <a:cs typeface="Lato"/>
              </a:rPr>
              <a:t> max_depth:</a:t>
            </a:r>
            <a:endParaRPr lang="vi-VN">
              <a:latin typeface="Montserrat" pitchFamily="2" charset="0"/>
              <a:ea typeface="Lato"/>
              <a:cs typeface="Lato"/>
            </a:endParaRPr>
          </a:p>
        </p:txBody>
      </p:sp>
      <p:sp>
        <p:nvSpPr>
          <p:cNvPr id="15" name="TextBox 14">
            <a:extLst>
              <a:ext uri="{FF2B5EF4-FFF2-40B4-BE49-F238E27FC236}">
                <a16:creationId xmlns:a16="http://schemas.microsoft.com/office/drawing/2014/main" id="{1D80363C-FB61-7942-8744-9E85D08A4FCC}"/>
              </a:ext>
            </a:extLst>
          </p:cNvPr>
          <p:cNvSpPr txBox="1"/>
          <p:nvPr/>
        </p:nvSpPr>
        <p:spPr>
          <a:xfrm>
            <a:off x="2601684" y="3364915"/>
            <a:ext cx="8784772" cy="646331"/>
          </a:xfrm>
          <a:prstGeom prst="rect">
            <a:avLst/>
          </a:prstGeom>
          <a:noFill/>
        </p:spPr>
        <p:txBody>
          <a:bodyPr wrap="square" lIns="91440" tIns="45720" rIns="91440" bIns="45720" rtlCol="0" anchor="t">
            <a:spAutoFit/>
          </a:bodyPr>
          <a:lstStyle/>
          <a:p>
            <a:r>
              <a:rPr lang="en-US" sz="1800" b="0" i="0" u="none" strike="noStrike">
                <a:solidFill>
                  <a:srgbClr val="273239"/>
                </a:solidFill>
                <a:effectLst/>
                <a:latin typeface="Montserrat" pitchFamily="2" charset="0"/>
                <a:ea typeface="Lato"/>
                <a:cs typeface="Lato"/>
              </a:rPr>
              <a:t>It governs the maximum height up to which the trees inside the forest can grow. The list of </a:t>
            </a:r>
            <a:r>
              <a:rPr lang="en-US" sz="1800" b="0" i="0" u="none" strike="noStrike" err="1">
                <a:solidFill>
                  <a:srgbClr val="273239"/>
                </a:solidFill>
                <a:effectLst/>
                <a:latin typeface="Montserrat" pitchFamily="2" charset="0"/>
                <a:ea typeface="Lato"/>
                <a:cs typeface="Lato"/>
              </a:rPr>
              <a:t>max_depth</a:t>
            </a:r>
            <a:r>
              <a:rPr lang="en-US" sz="1800" b="0" i="0" u="none" strike="noStrike">
                <a:solidFill>
                  <a:srgbClr val="273239"/>
                </a:solidFill>
                <a:effectLst/>
                <a:latin typeface="Montserrat" pitchFamily="2" charset="0"/>
                <a:ea typeface="Lato"/>
                <a:cs typeface="Lato"/>
              </a:rPr>
              <a:t> we take here is [</a:t>
            </a:r>
            <a:r>
              <a:rPr lang="en-US">
                <a:solidFill>
                  <a:srgbClr val="273239"/>
                </a:solidFill>
                <a:latin typeface="Montserrat" pitchFamily="2" charset="0"/>
                <a:ea typeface="Lato"/>
                <a:cs typeface="Lato"/>
              </a:rPr>
              <a:t>3</a:t>
            </a:r>
            <a:r>
              <a:rPr lang="en-US" sz="1800" b="0" i="0" u="none" strike="noStrike">
                <a:solidFill>
                  <a:srgbClr val="273239"/>
                </a:solidFill>
                <a:effectLst/>
                <a:latin typeface="Montserrat" pitchFamily="2" charset="0"/>
                <a:ea typeface="Lato"/>
                <a:cs typeface="Lato"/>
              </a:rPr>
              <a:t>, 5, 7, 9, None].</a:t>
            </a:r>
          </a:p>
        </p:txBody>
      </p:sp>
      <p:sp>
        <p:nvSpPr>
          <p:cNvPr id="16" name="TextBox 15">
            <a:extLst>
              <a:ext uri="{FF2B5EF4-FFF2-40B4-BE49-F238E27FC236}">
                <a16:creationId xmlns:a16="http://schemas.microsoft.com/office/drawing/2014/main" id="{0A059710-4FEF-B544-8AAF-8DE06041D432}"/>
              </a:ext>
            </a:extLst>
          </p:cNvPr>
          <p:cNvSpPr txBox="1"/>
          <p:nvPr/>
        </p:nvSpPr>
        <p:spPr>
          <a:xfrm>
            <a:off x="522514" y="4174771"/>
            <a:ext cx="2373086" cy="369332"/>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VN">
                <a:latin typeface="Montserrat" pitchFamily="2" charset="0"/>
                <a:ea typeface="Lato"/>
                <a:cs typeface="Lato"/>
              </a:rPr>
              <a:t> max_features: </a:t>
            </a:r>
            <a:endParaRPr lang="vi-VN">
              <a:latin typeface="Montserrat" pitchFamily="2" charset="0"/>
              <a:ea typeface="Lato"/>
              <a:cs typeface="Lato"/>
            </a:endParaRPr>
          </a:p>
        </p:txBody>
      </p:sp>
      <p:sp>
        <p:nvSpPr>
          <p:cNvPr id="17" name="TextBox 16">
            <a:extLst>
              <a:ext uri="{FF2B5EF4-FFF2-40B4-BE49-F238E27FC236}">
                <a16:creationId xmlns:a16="http://schemas.microsoft.com/office/drawing/2014/main" id="{3BAEBF47-C95A-D441-AEFD-672F0C3C7F7A}"/>
              </a:ext>
            </a:extLst>
          </p:cNvPr>
          <p:cNvSpPr txBox="1"/>
          <p:nvPr/>
        </p:nvSpPr>
        <p:spPr>
          <a:xfrm>
            <a:off x="2601684" y="4174771"/>
            <a:ext cx="8904514" cy="923330"/>
          </a:xfrm>
          <a:prstGeom prst="rect">
            <a:avLst/>
          </a:prstGeom>
          <a:noFill/>
        </p:spPr>
        <p:txBody>
          <a:bodyPr wrap="square" lIns="91440" tIns="45720" rIns="91440" bIns="45720" rtlCol="0" anchor="t">
            <a:spAutoFit/>
          </a:bodyPr>
          <a:lstStyle/>
          <a:p>
            <a:r>
              <a:rPr lang="en-US" sz="1800" b="0" i="0" u="none" strike="noStrike">
                <a:solidFill>
                  <a:srgbClr val="273239"/>
                </a:solidFill>
                <a:effectLst/>
                <a:latin typeface="Montserrat" pitchFamily="2" charset="0"/>
                <a:ea typeface="Lato"/>
                <a:cs typeface="Arial"/>
              </a:rPr>
              <a:t>helps to find the number of features to take into account at each node in order to make the best split. The list of </a:t>
            </a:r>
            <a:r>
              <a:rPr lang="en-US" sz="1800" b="0" i="0" u="none" strike="noStrike" err="1">
                <a:solidFill>
                  <a:srgbClr val="273239"/>
                </a:solidFill>
                <a:effectLst/>
                <a:latin typeface="Montserrat" pitchFamily="2" charset="0"/>
                <a:ea typeface="Lato"/>
                <a:cs typeface="Arial"/>
              </a:rPr>
              <a:t>max_features</a:t>
            </a:r>
            <a:r>
              <a:rPr lang="en-US" sz="1800" b="0" i="0" u="none" strike="noStrike">
                <a:solidFill>
                  <a:srgbClr val="273239"/>
                </a:solidFill>
                <a:effectLst/>
                <a:latin typeface="Montserrat" pitchFamily="2" charset="0"/>
                <a:ea typeface="Lato"/>
                <a:cs typeface="Arial"/>
              </a:rPr>
              <a:t> we take here is [3, 4, 5].</a:t>
            </a:r>
          </a:p>
          <a:p>
            <a:endParaRPr lang="en-VN">
              <a:latin typeface="Montserrat" pitchFamily="2" charset="0"/>
              <a:ea typeface="Lato"/>
              <a:cs typeface="Arial" panose="020B0604020202020204" pitchFamily="34" charset="0"/>
            </a:endParaRPr>
          </a:p>
        </p:txBody>
      </p:sp>
      <p:sp>
        <p:nvSpPr>
          <p:cNvPr id="7" name="TextBox 6">
            <a:extLst>
              <a:ext uri="{FF2B5EF4-FFF2-40B4-BE49-F238E27FC236}">
                <a16:creationId xmlns:a16="http://schemas.microsoft.com/office/drawing/2014/main" id="{43CC3344-6341-761B-A0A8-17F843F7DE30}"/>
              </a:ext>
            </a:extLst>
          </p:cNvPr>
          <p:cNvSpPr txBox="1"/>
          <p:nvPr/>
        </p:nvSpPr>
        <p:spPr>
          <a:xfrm>
            <a:off x="2895595" y="5137667"/>
            <a:ext cx="6363862" cy="646331"/>
          </a:xfrm>
          <a:prstGeom prst="rect">
            <a:avLst/>
          </a:prstGeom>
          <a:noFill/>
        </p:spPr>
        <p:txBody>
          <a:bodyPr wrap="square" lIns="91440" tIns="45720" rIns="91440" bIns="45720" rtlCol="0" anchor="t">
            <a:spAutoFit/>
          </a:bodyPr>
          <a:lstStyle/>
          <a:p>
            <a:r>
              <a:rPr lang="en-US">
                <a:solidFill>
                  <a:schemeClr val="bg1"/>
                </a:solidFill>
                <a:latin typeface="Montserrat" pitchFamily="2" charset="0"/>
                <a:ea typeface="Lato"/>
                <a:cs typeface="Arial"/>
              </a:rPr>
              <a:t>In our project, we use grid search in combination with rolling cross validation to tune these hyperparameter</a:t>
            </a:r>
            <a:endParaRPr lang="vi-VN">
              <a:solidFill>
                <a:schemeClr val="bg1"/>
              </a:solidFill>
              <a:latin typeface="Montserrat" pitchFamily="2" charset="0"/>
              <a:ea typeface="Lato"/>
              <a:cs typeface="Arial"/>
            </a:endParaRPr>
          </a:p>
        </p:txBody>
      </p:sp>
    </p:spTree>
    <p:extLst>
      <p:ext uri="{BB962C8B-B14F-4D97-AF65-F5344CB8AC3E}">
        <p14:creationId xmlns:p14="http://schemas.microsoft.com/office/powerpoint/2010/main" val="962371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latin typeface="Montserrat" pitchFamily="2" charset="0"/>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935425"/>
          </a:xfrm>
        </p:spPr>
        <p:txBody>
          <a:bodyPr/>
          <a:lstStyle/>
          <a:p>
            <a:pPr marL="457200" indent="-457200">
              <a:buAutoNum type="arabicPeriod" startAt="3"/>
            </a:pPr>
            <a:r>
              <a:rPr lang="en-US" sz="2400">
                <a:latin typeface="Montserrat" pitchFamily="2" charset="0"/>
                <a:cs typeface="Arial" panose="020B0604020202020204" pitchFamily="34" charset="0"/>
              </a:rPr>
              <a:t>Result Analysis</a:t>
            </a:r>
          </a:p>
          <a:p>
            <a:pPr marL="0" indent="0">
              <a:buNone/>
            </a:pPr>
            <a:r>
              <a:rPr lang="en-US" sz="2400">
                <a:latin typeface="Montserrat" pitchFamily="2" charset="0"/>
                <a:cs typeface="Arial" panose="020B0604020202020204" pitchFamily="34" charset="0"/>
              </a:rPr>
              <a:t>3.1.   Rolling cross-validation</a:t>
            </a:r>
          </a:p>
          <a:p>
            <a:pPr marL="0" indent="0">
              <a:buNone/>
            </a:pPr>
            <a:endParaRPr lang="en-US" sz="2400">
              <a:latin typeface="Montserrat" pitchFamily="2"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Montserrat" pitchFamily="2" charset="0"/>
              </a:rPr>
              <a:pPr/>
              <a:t>88</a:t>
            </a:fld>
            <a:endParaRPr lang="en-US">
              <a:latin typeface="Montserrat" pitchFamily="2" charset="0"/>
            </a:endParaRPr>
          </a:p>
        </p:txBody>
      </p:sp>
      <p:sp>
        <p:nvSpPr>
          <p:cNvPr id="7" name="TextBox 6">
            <a:extLst>
              <a:ext uri="{FF2B5EF4-FFF2-40B4-BE49-F238E27FC236}">
                <a16:creationId xmlns:a16="http://schemas.microsoft.com/office/drawing/2014/main" id="{358187CC-2811-A54B-BED8-F801F0E1FDE6}"/>
              </a:ext>
            </a:extLst>
          </p:cNvPr>
          <p:cNvSpPr txBox="1"/>
          <p:nvPr/>
        </p:nvSpPr>
        <p:spPr>
          <a:xfrm>
            <a:off x="338736" y="1894114"/>
            <a:ext cx="9808028" cy="369332"/>
          </a:xfrm>
          <a:prstGeom prst="rect">
            <a:avLst/>
          </a:prstGeom>
          <a:noFill/>
        </p:spPr>
        <p:txBody>
          <a:bodyPr wrap="square" rtlCol="0">
            <a:spAutoFit/>
          </a:bodyPr>
          <a:lstStyle/>
          <a:p>
            <a:pPr marL="285750" indent="-285750">
              <a:buFont typeface="Arial" panose="020B0604020202020204" pitchFamily="34" charset="0"/>
              <a:buChar char="•"/>
            </a:pPr>
            <a:r>
              <a:rPr lang="en-US" sz="1800" b="1">
                <a:effectLst/>
                <a:latin typeface="Montserrat" pitchFamily="2" charset="0"/>
                <a:cs typeface="Arial" panose="020B0604020202020204" pitchFamily="34" charset="0"/>
              </a:rPr>
              <a:t>Training</a:t>
            </a:r>
            <a:r>
              <a:rPr lang="en-US" sz="1800">
                <a:effectLst/>
                <a:latin typeface="Montserrat" pitchFamily="2" charset="0"/>
                <a:cs typeface="Arial" panose="020B0604020202020204" pitchFamily="34" charset="0"/>
              </a:rPr>
              <a:t> the model on a "window" (a fixed amount) of past data.</a:t>
            </a:r>
          </a:p>
        </p:txBody>
      </p:sp>
      <p:sp>
        <p:nvSpPr>
          <p:cNvPr id="10" name="TextBox 9">
            <a:extLst>
              <a:ext uri="{FF2B5EF4-FFF2-40B4-BE49-F238E27FC236}">
                <a16:creationId xmlns:a16="http://schemas.microsoft.com/office/drawing/2014/main" id="{E268051B-9A64-384A-8CAA-EB3DA9FEA27A}"/>
              </a:ext>
            </a:extLst>
          </p:cNvPr>
          <p:cNvSpPr txBox="1"/>
          <p:nvPr/>
        </p:nvSpPr>
        <p:spPr>
          <a:xfrm>
            <a:off x="338736" y="2353053"/>
            <a:ext cx="11136086" cy="369332"/>
          </a:xfrm>
          <a:prstGeom prst="rect">
            <a:avLst/>
          </a:prstGeom>
          <a:noFill/>
        </p:spPr>
        <p:txBody>
          <a:bodyPr wrap="square" rtlCol="0">
            <a:spAutoFit/>
          </a:bodyPr>
          <a:lstStyle/>
          <a:p>
            <a:pPr marL="285750" indent="-285750">
              <a:buFont typeface="Arial" panose="020B0604020202020204" pitchFamily="34" charset="0"/>
              <a:buChar char="•"/>
            </a:pPr>
            <a:r>
              <a:rPr lang="en-US" b="1">
                <a:latin typeface="Montserrat" pitchFamily="2" charset="77"/>
              </a:rPr>
              <a:t>Testing</a:t>
            </a:r>
            <a:r>
              <a:rPr lang="en-US">
                <a:latin typeface="Montserrat" pitchFamily="2" charset="77"/>
              </a:rPr>
              <a:t> the model on the data points immediately following that training window.</a:t>
            </a:r>
          </a:p>
        </p:txBody>
      </p:sp>
      <p:sp>
        <p:nvSpPr>
          <p:cNvPr id="11" name="TextBox 10">
            <a:extLst>
              <a:ext uri="{FF2B5EF4-FFF2-40B4-BE49-F238E27FC236}">
                <a16:creationId xmlns:a16="http://schemas.microsoft.com/office/drawing/2014/main" id="{7E02219A-8EDE-AD4E-B32F-0BF4D1AC39A6}"/>
              </a:ext>
            </a:extLst>
          </p:cNvPr>
          <p:cNvSpPr txBox="1"/>
          <p:nvPr/>
        </p:nvSpPr>
        <p:spPr>
          <a:xfrm>
            <a:off x="338736" y="2811993"/>
            <a:ext cx="10336113" cy="369332"/>
          </a:xfrm>
          <a:prstGeom prst="rect">
            <a:avLst/>
          </a:prstGeom>
          <a:noFill/>
        </p:spPr>
        <p:txBody>
          <a:bodyPr wrap="square" rtlCol="0">
            <a:spAutoFit/>
          </a:bodyPr>
          <a:lstStyle/>
          <a:p>
            <a:pPr marL="285750" indent="-285750">
              <a:buFont typeface="Arial" panose="020B0604020202020204" pitchFamily="34" charset="0"/>
              <a:buChar char="•"/>
            </a:pPr>
            <a:r>
              <a:rPr lang="en-US" sz="1800" b="1">
                <a:effectLst/>
                <a:latin typeface="Montserrat" pitchFamily="2" charset="0"/>
                <a:cs typeface="Arial" panose="020B0604020202020204" pitchFamily="34" charset="0"/>
              </a:rPr>
              <a:t>"Rolling" </a:t>
            </a:r>
            <a:r>
              <a:rPr lang="en-US" sz="1800">
                <a:effectLst/>
                <a:latin typeface="Montserrat" pitchFamily="2" charset="0"/>
                <a:cs typeface="Arial" panose="020B0604020202020204" pitchFamily="34" charset="0"/>
              </a:rPr>
              <a:t>this train/test window forward in time by a set increment (e.g., one step).</a:t>
            </a:r>
          </a:p>
        </p:txBody>
      </p:sp>
      <p:sp>
        <p:nvSpPr>
          <p:cNvPr id="12" name="TextBox 11">
            <a:extLst>
              <a:ext uri="{FF2B5EF4-FFF2-40B4-BE49-F238E27FC236}">
                <a16:creationId xmlns:a16="http://schemas.microsoft.com/office/drawing/2014/main" id="{DAADF0EB-DCD6-6849-914D-8DE08BE8984C}"/>
              </a:ext>
            </a:extLst>
          </p:cNvPr>
          <p:cNvSpPr txBox="1"/>
          <p:nvPr/>
        </p:nvSpPr>
        <p:spPr>
          <a:xfrm>
            <a:off x="338736" y="3340183"/>
            <a:ext cx="7075714" cy="369332"/>
          </a:xfrm>
          <a:prstGeom prst="rect">
            <a:avLst/>
          </a:prstGeom>
          <a:noFill/>
        </p:spPr>
        <p:txBody>
          <a:bodyPr wrap="square" rtlCol="0">
            <a:spAutoFit/>
          </a:bodyPr>
          <a:lstStyle/>
          <a:p>
            <a:pPr marL="285750" indent="-285750">
              <a:buFont typeface="Arial" panose="020B0604020202020204" pitchFamily="34" charset="0"/>
              <a:buChar char="•"/>
            </a:pPr>
            <a:r>
              <a:rPr lang="en-US" sz="1800">
                <a:effectLst/>
                <a:latin typeface="Montserrat" pitchFamily="2" charset="0"/>
                <a:cs typeface="Arial" panose="020B0604020202020204" pitchFamily="34" charset="0"/>
              </a:rPr>
              <a:t>Popular choices of K: 10 or 5. </a:t>
            </a:r>
            <a:endParaRPr lang="en-US">
              <a:effectLst/>
              <a:latin typeface="Montserrat" pitchFamily="2" charset="0"/>
              <a:cs typeface="Arial" panose="020B0604020202020204" pitchFamily="34" charset="0"/>
            </a:endParaRPr>
          </a:p>
        </p:txBody>
      </p:sp>
      <p:sp>
        <p:nvSpPr>
          <p:cNvPr id="13" name="TextBox 12">
            <a:extLst>
              <a:ext uri="{FF2B5EF4-FFF2-40B4-BE49-F238E27FC236}">
                <a16:creationId xmlns:a16="http://schemas.microsoft.com/office/drawing/2014/main" id="{6F6F2390-8C97-8C40-8BC3-0EA101E78AA9}"/>
              </a:ext>
            </a:extLst>
          </p:cNvPr>
          <p:cNvSpPr txBox="1"/>
          <p:nvPr/>
        </p:nvSpPr>
        <p:spPr>
          <a:xfrm>
            <a:off x="338736" y="3729872"/>
            <a:ext cx="11136086" cy="646331"/>
          </a:xfrm>
          <a:prstGeom prst="rect">
            <a:avLst/>
          </a:prstGeom>
          <a:noFill/>
        </p:spPr>
        <p:txBody>
          <a:bodyPr wrap="square" rtlCol="0">
            <a:spAutoFit/>
          </a:bodyPr>
          <a:lstStyle/>
          <a:p>
            <a:r>
              <a:rPr lang="en-US">
                <a:latin typeface="Montserrat" pitchFamily="2" charset="0"/>
                <a:cs typeface="Arial" panose="020B0604020202020204" pitchFamily="34" charset="0"/>
              </a:rPr>
              <a:t>W</a:t>
            </a:r>
            <a:r>
              <a:rPr lang="en-US" sz="1800">
                <a:effectLst/>
                <a:latin typeface="Montserrat" pitchFamily="2" charset="0"/>
                <a:cs typeface="Arial" panose="020B0604020202020204" pitchFamily="34" charset="0"/>
              </a:rPr>
              <a:t>e choose k = 5 and do not shuffle the data</a:t>
            </a:r>
            <a:endParaRPr lang="en-US">
              <a:effectLst/>
              <a:latin typeface="Montserrat" pitchFamily="2" charset="0"/>
              <a:cs typeface="Arial" panose="020B0604020202020204" pitchFamily="34" charset="0"/>
            </a:endParaRPr>
          </a:p>
          <a:p>
            <a:endParaRPr lang="en-VN">
              <a:latin typeface="Montserrat" pitchFamily="2" charset="0"/>
              <a:cs typeface="Arial" panose="020B0604020202020204" pitchFamily="34" charset="0"/>
            </a:endParaRPr>
          </a:p>
        </p:txBody>
      </p:sp>
      <p:pic>
        <p:nvPicPr>
          <p:cNvPr id="6" name="Picture 5" descr="A green and purple box with black text&#10;&#10;AI-generated content may be incorrect.">
            <a:extLst>
              <a:ext uri="{FF2B5EF4-FFF2-40B4-BE49-F238E27FC236}">
                <a16:creationId xmlns:a16="http://schemas.microsoft.com/office/drawing/2014/main" id="{7105A012-1D42-2475-DC6A-351AC9438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381" y="4376203"/>
            <a:ext cx="5145237" cy="1890829"/>
          </a:xfrm>
          <a:prstGeom prst="rect">
            <a:avLst/>
          </a:prstGeom>
        </p:spPr>
      </p:pic>
    </p:spTree>
    <p:extLst>
      <p:ext uri="{BB962C8B-B14F-4D97-AF65-F5344CB8AC3E}">
        <p14:creationId xmlns:p14="http://schemas.microsoft.com/office/powerpoint/2010/main" val="2119363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latin typeface="Montserrat" pitchFamily="2" charset="0"/>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935425"/>
          </a:xfrm>
        </p:spPr>
        <p:txBody>
          <a:bodyPr/>
          <a:lstStyle/>
          <a:p>
            <a:pPr marL="457200" indent="-457200">
              <a:buAutoNum type="arabicPeriod" startAt="3"/>
            </a:pPr>
            <a:r>
              <a:rPr lang="en-US" sz="2400">
                <a:latin typeface="Montserrat" pitchFamily="2" charset="0"/>
                <a:cs typeface="Arial" panose="020B0604020202020204" pitchFamily="34" charset="0"/>
              </a:rPr>
              <a:t>Result Analysis</a:t>
            </a:r>
          </a:p>
          <a:p>
            <a:pPr marL="0" indent="0">
              <a:buNone/>
            </a:pPr>
            <a:r>
              <a:rPr lang="en-US" sz="2400">
                <a:latin typeface="Montserrat" pitchFamily="2" charset="0"/>
                <a:cs typeface="Arial" panose="020B0604020202020204" pitchFamily="34" charset="0"/>
              </a:rPr>
              <a:t>3.2.   Results</a:t>
            </a:r>
          </a:p>
          <a:p>
            <a:pPr marL="0" indent="0">
              <a:buNone/>
            </a:pPr>
            <a:endParaRPr lang="en-US" sz="2400">
              <a:latin typeface="Montserrat" pitchFamily="2"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Montserrat" pitchFamily="2" charset="0"/>
              </a:rPr>
              <a:pPr/>
              <a:t>89</a:t>
            </a:fld>
            <a:endParaRPr lang="en-US">
              <a:latin typeface="Montserrat" pitchFamily="2" charset="0"/>
            </a:endParaRPr>
          </a:p>
        </p:txBody>
      </p:sp>
      <p:sp>
        <p:nvSpPr>
          <p:cNvPr id="5" name="TextBox 4">
            <a:extLst>
              <a:ext uri="{FF2B5EF4-FFF2-40B4-BE49-F238E27FC236}">
                <a16:creationId xmlns:a16="http://schemas.microsoft.com/office/drawing/2014/main" id="{2ED7C20F-CC70-E142-B823-5D8C0BAB6E71}"/>
              </a:ext>
            </a:extLst>
          </p:cNvPr>
          <p:cNvSpPr txBox="1"/>
          <p:nvPr/>
        </p:nvSpPr>
        <p:spPr>
          <a:xfrm>
            <a:off x="338736" y="1894114"/>
            <a:ext cx="1981200" cy="369332"/>
          </a:xfrm>
          <a:prstGeom prst="rect">
            <a:avLst/>
          </a:prstGeom>
          <a:noFill/>
        </p:spPr>
        <p:txBody>
          <a:bodyPr wrap="square" rtlCol="0">
            <a:spAutoFit/>
          </a:bodyPr>
          <a:lstStyle/>
          <a:p>
            <a:r>
              <a:rPr lang="en-VN" b="1" u="sng">
                <a:latin typeface="Montserrat" pitchFamily="2" charset="0"/>
                <a:cs typeface="Arial" panose="020B0604020202020204" pitchFamily="34" charset="0"/>
              </a:rPr>
              <a:t>IBM</a:t>
            </a:r>
          </a:p>
        </p:txBody>
      </p:sp>
      <p:pic>
        <p:nvPicPr>
          <p:cNvPr id="8" name="Picture 7" descr="A table with numbers and text&#10;&#10;AI-generated content may be incorrect.">
            <a:extLst>
              <a:ext uri="{FF2B5EF4-FFF2-40B4-BE49-F238E27FC236}">
                <a16:creationId xmlns:a16="http://schemas.microsoft.com/office/drawing/2014/main" id="{16760DCE-968D-1B33-50DB-DCEB3244C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36" y="2692239"/>
            <a:ext cx="5217203" cy="2226265"/>
          </a:xfrm>
          <a:prstGeom prst="rect">
            <a:avLst/>
          </a:prstGeom>
        </p:spPr>
      </p:pic>
      <p:pic>
        <p:nvPicPr>
          <p:cNvPr id="11" name="Picture 10" descr="A table with numbers and symbols&#10;&#10;AI-generated content may be incorrect.">
            <a:extLst>
              <a:ext uri="{FF2B5EF4-FFF2-40B4-BE49-F238E27FC236}">
                <a16:creationId xmlns:a16="http://schemas.microsoft.com/office/drawing/2014/main" id="{FC1353E4-E100-D4CC-553F-F2747CE28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445" y="870183"/>
            <a:ext cx="4123648" cy="2786525"/>
          </a:xfrm>
          <a:prstGeom prst="rect">
            <a:avLst/>
          </a:prstGeom>
        </p:spPr>
      </p:pic>
      <p:pic>
        <p:nvPicPr>
          <p:cNvPr id="14" name="Picture 13" descr="A table with numbers and symbols&#10;&#10;AI-generated content may be incorrect.">
            <a:extLst>
              <a:ext uri="{FF2B5EF4-FFF2-40B4-BE49-F238E27FC236}">
                <a16:creationId xmlns:a16="http://schemas.microsoft.com/office/drawing/2014/main" id="{EF6997FF-A9EA-3BA7-FCE1-332D4CBFF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6063" y="3805371"/>
            <a:ext cx="4800412" cy="2448829"/>
          </a:xfrm>
          <a:prstGeom prst="rect">
            <a:avLst/>
          </a:prstGeom>
        </p:spPr>
      </p:pic>
    </p:spTree>
    <p:extLst>
      <p:ext uri="{BB962C8B-B14F-4D97-AF65-F5344CB8AC3E}">
        <p14:creationId xmlns:p14="http://schemas.microsoft.com/office/powerpoint/2010/main" val="3518547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78D87-B58E-6C07-73BA-9ED7A9F25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6172C-8FAB-942D-0C00-07D0E6F47C27}"/>
              </a:ext>
            </a:extLst>
          </p:cNvPr>
          <p:cNvSpPr>
            <a:spLocks noGrp="1"/>
          </p:cNvSpPr>
          <p:nvPr>
            <p:ph type="title"/>
          </p:nvPr>
        </p:nvSpPr>
        <p:spPr/>
        <p:txBody>
          <a:bodyPr lIns="91440" tIns="45720" rIns="91440" bIns="45720" anchor="t"/>
          <a:lstStyle/>
          <a:p>
            <a:r>
              <a:rPr lang="en-US">
                <a:latin typeface="Montserrat"/>
                <a:ea typeface="Lato"/>
                <a:cs typeface="Lato"/>
              </a:rPr>
              <a:t>Solution</a:t>
            </a:r>
          </a:p>
        </p:txBody>
      </p:sp>
      <p:sp>
        <p:nvSpPr>
          <p:cNvPr id="4" name="Slide Number Placeholder 3">
            <a:extLst>
              <a:ext uri="{FF2B5EF4-FFF2-40B4-BE49-F238E27FC236}">
                <a16:creationId xmlns:a16="http://schemas.microsoft.com/office/drawing/2014/main" id="{4334DBBC-04D5-3961-2A30-07DF7E2E8B79}"/>
              </a:ext>
            </a:extLst>
          </p:cNvPr>
          <p:cNvSpPr>
            <a:spLocks noGrp="1"/>
          </p:cNvSpPr>
          <p:nvPr>
            <p:ph type="sldNum" sz="quarter" idx="12"/>
          </p:nvPr>
        </p:nvSpPr>
        <p:spPr/>
        <p:txBody>
          <a:bodyPr lIns="91440" tIns="45720" rIns="91440" bIns="45720" anchor="t"/>
          <a:lstStyle/>
          <a:p>
            <a:fld id="{9EA0BE3B-158A-4EDF-80DC-E394A0D1600F}" type="slidenum">
              <a:rPr lang="en-US" sz="2000" dirty="0" smtClean="0">
                <a:latin typeface="Montserrat"/>
                <a:ea typeface="Lato"/>
                <a:cs typeface="Lato"/>
              </a:rPr>
              <a:pPr/>
              <a:t>9</a:t>
            </a:fld>
            <a:endParaRPr lang="en-US" sz="2000">
              <a:latin typeface="Montserrat"/>
              <a:ea typeface="Lato"/>
              <a:cs typeface="Lato"/>
            </a:endParaRPr>
          </a:p>
        </p:txBody>
      </p:sp>
      <p:sp>
        <p:nvSpPr>
          <p:cNvPr id="3" name="TextBox 2">
            <a:extLst>
              <a:ext uri="{FF2B5EF4-FFF2-40B4-BE49-F238E27FC236}">
                <a16:creationId xmlns:a16="http://schemas.microsoft.com/office/drawing/2014/main" id="{6C3DA59B-EC7D-E405-46C3-358B659962BF}"/>
              </a:ext>
            </a:extLst>
          </p:cNvPr>
          <p:cNvSpPr txBox="1"/>
          <p:nvPr/>
        </p:nvSpPr>
        <p:spPr>
          <a:xfrm>
            <a:off x="338736" y="810975"/>
            <a:ext cx="11853264" cy="2810256"/>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000">
                <a:solidFill>
                  <a:srgbClr val="000000"/>
                </a:solidFill>
                <a:latin typeface="Montserrat"/>
                <a:ea typeface="Lato"/>
                <a:cs typeface="Lato"/>
              </a:rPr>
              <a:t>Approaches: Using both classification and regression techniques.</a:t>
            </a:r>
          </a:p>
          <a:p>
            <a:pPr marL="742950" lvl="1" indent="-285750">
              <a:lnSpc>
                <a:spcPct val="150000"/>
              </a:lnSpc>
              <a:buFont typeface="Arial" panose="020B0604020202020204" pitchFamily="34" charset="0"/>
              <a:buChar char="•"/>
            </a:pPr>
            <a:r>
              <a:rPr lang="en-US" sz="2000">
                <a:solidFill>
                  <a:srgbClr val="000000"/>
                </a:solidFill>
                <a:latin typeface="Montserrat"/>
                <a:ea typeface="Lato"/>
                <a:cs typeface="Lato"/>
              </a:rPr>
              <a:t>Classification: Predict the trend for a particular time window (Up trend or Down trend) using </a:t>
            </a:r>
            <a:r>
              <a:rPr lang="en-US" sz="2000">
                <a:solidFill>
                  <a:srgbClr val="C00000"/>
                </a:solidFill>
                <a:latin typeface="Montserrat" panose="02000505000000020004" pitchFamily="2" charset="0"/>
              </a:rPr>
              <a:t>K-Nearest Neighbors </a:t>
            </a:r>
            <a:endParaRPr lang="en-US" sz="2000">
              <a:solidFill>
                <a:srgbClr val="000000"/>
              </a:solidFill>
              <a:latin typeface="Montserrat"/>
              <a:ea typeface="Lato"/>
              <a:cs typeface="Lato"/>
            </a:endParaRPr>
          </a:p>
          <a:p>
            <a:pPr marL="742950" lvl="1" indent="-285750">
              <a:lnSpc>
                <a:spcPct val="150000"/>
              </a:lnSpc>
              <a:buFont typeface="Arial" panose="020B0604020202020204" pitchFamily="34" charset="0"/>
              <a:buChar char="•"/>
            </a:pPr>
            <a:endParaRPr lang="en-US" sz="2000">
              <a:solidFill>
                <a:srgbClr val="000000"/>
              </a:solidFill>
              <a:latin typeface="Montserrat"/>
              <a:ea typeface="Lato"/>
              <a:cs typeface="Lato"/>
            </a:endParaRPr>
          </a:p>
          <a:p>
            <a:pPr marL="742950" lvl="1" indent="-285750">
              <a:lnSpc>
                <a:spcPct val="150000"/>
              </a:lnSpc>
              <a:buFont typeface="Arial" panose="020B0604020202020204" pitchFamily="34" charset="0"/>
              <a:buChar char="•"/>
            </a:pPr>
            <a:endParaRPr lang="en-US" sz="2000">
              <a:solidFill>
                <a:srgbClr val="000000"/>
              </a:solidFill>
              <a:latin typeface="Montserrat"/>
              <a:ea typeface="Lato"/>
              <a:cs typeface="Lato"/>
            </a:endParaRPr>
          </a:p>
          <a:p>
            <a:pPr lvl="1">
              <a:lnSpc>
                <a:spcPct val="150000"/>
              </a:lnSpc>
            </a:pPr>
            <a:endParaRPr lang="en-US" sz="2000">
              <a:solidFill>
                <a:srgbClr val="000000"/>
              </a:solidFill>
              <a:latin typeface="Montserrat"/>
              <a:ea typeface="Lato"/>
              <a:cs typeface="Lato"/>
            </a:endParaRPr>
          </a:p>
        </p:txBody>
      </p:sp>
      <p:pic>
        <p:nvPicPr>
          <p:cNvPr id="15" name="Picture 14">
            <a:extLst>
              <a:ext uri="{FF2B5EF4-FFF2-40B4-BE49-F238E27FC236}">
                <a16:creationId xmlns:a16="http://schemas.microsoft.com/office/drawing/2014/main" id="{2EF657D7-EFCA-3D78-D9D5-FCA0479B0402}"/>
              </a:ext>
            </a:extLst>
          </p:cNvPr>
          <p:cNvPicPr>
            <a:picLocks noChangeAspect="1"/>
          </p:cNvPicPr>
          <p:nvPr/>
        </p:nvPicPr>
        <p:blipFill>
          <a:blip r:embed="rId2"/>
          <a:stretch>
            <a:fillRect/>
          </a:stretch>
        </p:blipFill>
        <p:spPr>
          <a:xfrm>
            <a:off x="2315181" y="2269142"/>
            <a:ext cx="7313405" cy="3627508"/>
          </a:xfrm>
          <a:prstGeom prst="rect">
            <a:avLst/>
          </a:prstGeom>
        </p:spPr>
      </p:pic>
    </p:spTree>
    <p:extLst>
      <p:ext uri="{BB962C8B-B14F-4D97-AF65-F5344CB8AC3E}">
        <p14:creationId xmlns:p14="http://schemas.microsoft.com/office/powerpoint/2010/main" val="32482396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latin typeface="Montserrat" pitchFamily="2" charset="0"/>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935425"/>
          </a:xfrm>
        </p:spPr>
        <p:txBody>
          <a:bodyPr/>
          <a:lstStyle/>
          <a:p>
            <a:pPr marL="457200" indent="-457200">
              <a:buAutoNum type="arabicPeriod" startAt="3"/>
            </a:pPr>
            <a:r>
              <a:rPr lang="en-US" sz="2400">
                <a:latin typeface="Montserrat" pitchFamily="2" charset="0"/>
                <a:cs typeface="Arial" panose="020B0604020202020204" pitchFamily="34" charset="0"/>
              </a:rPr>
              <a:t>Result Analysis</a:t>
            </a:r>
          </a:p>
          <a:p>
            <a:pPr marL="0" indent="0">
              <a:buNone/>
            </a:pPr>
            <a:r>
              <a:rPr lang="en-US" sz="2400">
                <a:latin typeface="Montserrat" pitchFamily="2" charset="0"/>
                <a:cs typeface="Arial" panose="020B0604020202020204" pitchFamily="34" charset="0"/>
              </a:rPr>
              <a:t>3.2.   Results</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Montserrat" pitchFamily="2" charset="0"/>
              </a:rPr>
              <a:pPr/>
              <a:t>90</a:t>
            </a:fld>
            <a:endParaRPr lang="en-US">
              <a:latin typeface="Montserrat" pitchFamily="2" charset="0"/>
            </a:endParaRPr>
          </a:p>
        </p:txBody>
      </p:sp>
      <p:sp>
        <p:nvSpPr>
          <p:cNvPr id="5" name="TextBox 4">
            <a:extLst>
              <a:ext uri="{FF2B5EF4-FFF2-40B4-BE49-F238E27FC236}">
                <a16:creationId xmlns:a16="http://schemas.microsoft.com/office/drawing/2014/main" id="{2ED7C20F-CC70-E142-B823-5D8C0BAB6E71}"/>
              </a:ext>
            </a:extLst>
          </p:cNvPr>
          <p:cNvSpPr txBox="1"/>
          <p:nvPr/>
        </p:nvSpPr>
        <p:spPr>
          <a:xfrm>
            <a:off x="338736" y="1894114"/>
            <a:ext cx="1981200" cy="369332"/>
          </a:xfrm>
          <a:prstGeom prst="rect">
            <a:avLst/>
          </a:prstGeom>
          <a:noFill/>
        </p:spPr>
        <p:txBody>
          <a:bodyPr wrap="square" rtlCol="0">
            <a:spAutoFit/>
          </a:bodyPr>
          <a:lstStyle/>
          <a:p>
            <a:r>
              <a:rPr lang="en-VN" b="1" u="sng">
                <a:latin typeface="Montserrat" pitchFamily="2" charset="0"/>
                <a:cs typeface="Arial" panose="020B0604020202020204" pitchFamily="34" charset="0"/>
              </a:rPr>
              <a:t>S&amp;P500</a:t>
            </a:r>
          </a:p>
        </p:txBody>
      </p:sp>
      <p:pic>
        <p:nvPicPr>
          <p:cNvPr id="7" name="Picture 6" descr="A table with numbers and text&#10;&#10;AI-generated content may be incorrect.">
            <a:extLst>
              <a:ext uri="{FF2B5EF4-FFF2-40B4-BE49-F238E27FC236}">
                <a16:creationId xmlns:a16="http://schemas.microsoft.com/office/drawing/2014/main" id="{689AEDEC-E026-9D0F-00C3-0BDD4A632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36" y="2703360"/>
            <a:ext cx="5297496" cy="2260527"/>
          </a:xfrm>
          <a:prstGeom prst="rect">
            <a:avLst/>
          </a:prstGeom>
        </p:spPr>
      </p:pic>
      <p:pic>
        <p:nvPicPr>
          <p:cNvPr id="10" name="Picture 9" descr="A table with numbers and symbols&#10;&#10;AI-generated content may be incorrect.">
            <a:extLst>
              <a:ext uri="{FF2B5EF4-FFF2-40B4-BE49-F238E27FC236}">
                <a16:creationId xmlns:a16="http://schemas.microsoft.com/office/drawing/2014/main" id="{1EC23DA8-1D30-EB49-A341-8C88AC5B9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71" y="958689"/>
            <a:ext cx="3839680" cy="2594635"/>
          </a:xfrm>
          <a:prstGeom prst="rect">
            <a:avLst/>
          </a:prstGeom>
        </p:spPr>
      </p:pic>
      <p:pic>
        <p:nvPicPr>
          <p:cNvPr id="12" name="Picture 11" descr="A table with numbers and a number of classes&#10;&#10;AI-generated content may be incorrect.">
            <a:extLst>
              <a:ext uri="{FF2B5EF4-FFF2-40B4-BE49-F238E27FC236}">
                <a16:creationId xmlns:a16="http://schemas.microsoft.com/office/drawing/2014/main" id="{1731D8B3-CFF0-FB5B-221B-A20F5F61B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590" y="3833623"/>
            <a:ext cx="4607841" cy="2503339"/>
          </a:xfrm>
          <a:prstGeom prst="rect">
            <a:avLst/>
          </a:prstGeom>
        </p:spPr>
      </p:pic>
    </p:spTree>
    <p:extLst>
      <p:ext uri="{BB962C8B-B14F-4D97-AF65-F5344CB8AC3E}">
        <p14:creationId xmlns:p14="http://schemas.microsoft.com/office/powerpoint/2010/main" val="41050308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latin typeface="Montserrat" pitchFamily="2" charset="0"/>
              </a:rPr>
              <a:t>Random Forest Classifier</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58689"/>
            <a:ext cx="11514528" cy="935425"/>
          </a:xfrm>
        </p:spPr>
        <p:txBody>
          <a:bodyPr/>
          <a:lstStyle/>
          <a:p>
            <a:pPr marL="457200" indent="-457200">
              <a:buAutoNum type="arabicPeriod" startAt="3"/>
            </a:pPr>
            <a:r>
              <a:rPr lang="en-US" sz="2400">
                <a:latin typeface="Montserrat" pitchFamily="2" charset="0"/>
                <a:cs typeface="Arial" panose="020B0604020202020204" pitchFamily="34" charset="0"/>
              </a:rPr>
              <a:t>Result Analysis</a:t>
            </a:r>
          </a:p>
          <a:p>
            <a:pPr marL="0" indent="0">
              <a:buNone/>
            </a:pPr>
            <a:r>
              <a:rPr lang="en-US" sz="2400">
                <a:latin typeface="Montserrat" pitchFamily="2" charset="0"/>
                <a:cs typeface="Arial" panose="020B0604020202020204" pitchFamily="34" charset="0"/>
              </a:rPr>
              <a:t>3.</a:t>
            </a:r>
            <a:r>
              <a:rPr lang="vi-VN" sz="2400">
                <a:latin typeface="Montserrat" pitchFamily="2" charset="0"/>
                <a:cs typeface="Arial" panose="020B0604020202020204" pitchFamily="34" charset="0"/>
              </a:rPr>
              <a:t>3</a:t>
            </a:r>
            <a:r>
              <a:rPr lang="en-US" sz="2400">
                <a:latin typeface="Montserrat" pitchFamily="2" charset="0"/>
                <a:cs typeface="Arial" panose="020B0604020202020204" pitchFamily="34" charset="0"/>
              </a:rPr>
              <a:t>.   Conclusion</a:t>
            </a:r>
          </a:p>
          <a:p>
            <a:pPr marL="0" indent="0">
              <a:buNone/>
            </a:pPr>
            <a:endParaRPr lang="en-US" sz="2400">
              <a:latin typeface="Montserrat" pitchFamily="2"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solidFill>
                  <a:schemeClr val="tx1"/>
                </a:solidFill>
                <a:latin typeface="Montserrat" pitchFamily="2" charset="0"/>
              </a:rPr>
              <a:pPr/>
              <a:t>91</a:t>
            </a:fld>
            <a:endParaRPr lang="en-US">
              <a:solidFill>
                <a:schemeClr val="tx1"/>
              </a:solidFill>
              <a:latin typeface="Montserrat" pitchFamily="2" charset="0"/>
            </a:endParaRPr>
          </a:p>
        </p:txBody>
      </p:sp>
      <p:sp>
        <p:nvSpPr>
          <p:cNvPr id="9" name="TextBox 8">
            <a:extLst>
              <a:ext uri="{FF2B5EF4-FFF2-40B4-BE49-F238E27FC236}">
                <a16:creationId xmlns:a16="http://schemas.microsoft.com/office/drawing/2014/main" id="{5816A9CA-77B8-A64C-8690-26120BF51777}"/>
              </a:ext>
            </a:extLst>
          </p:cNvPr>
          <p:cNvSpPr txBox="1"/>
          <p:nvPr/>
        </p:nvSpPr>
        <p:spPr>
          <a:xfrm>
            <a:off x="338736" y="1894114"/>
            <a:ext cx="11353256" cy="1200329"/>
          </a:xfrm>
          <a:prstGeom prst="rect">
            <a:avLst/>
          </a:prstGeom>
          <a:noFill/>
        </p:spPr>
        <p:txBody>
          <a:bodyPr wrap="square" rtlCol="0">
            <a:spAutoFit/>
          </a:bodyPr>
          <a:lstStyle/>
          <a:p>
            <a:pPr marL="285750" indent="-285750">
              <a:buFont typeface="Arial" panose="020B0604020202020204" pitchFamily="34" charset="0"/>
              <a:buChar char="•"/>
            </a:pPr>
            <a:r>
              <a:rPr lang="en-US" sz="1800">
                <a:effectLst/>
                <a:latin typeface="Montserrat" pitchFamily="2" charset="0"/>
                <a:cs typeface="Arial" panose="020B0604020202020204" pitchFamily="34" charset="0"/>
              </a:rPr>
              <a:t>For predicting IBM and S&amp;P 500 movements, a Random Forest Classifier performs best with </a:t>
            </a:r>
            <a:r>
              <a:rPr lang="en-US" sz="1800" b="1">
                <a:solidFill>
                  <a:srgbClr val="FF0000"/>
                </a:solidFill>
                <a:effectLst/>
                <a:latin typeface="Montserrat" pitchFamily="2" charset="0"/>
                <a:cs typeface="Arial" panose="020B0604020202020204" pitchFamily="34" charset="0"/>
              </a:rPr>
              <a:t>shorter look-back windows (10-30 trading days). </a:t>
            </a:r>
            <a:r>
              <a:rPr lang="en-US" sz="1800">
                <a:effectLst/>
                <a:latin typeface="Montserrat" pitchFamily="2" charset="0"/>
                <a:cs typeface="Arial" panose="020B0604020202020204" pitchFamily="34" charset="0"/>
              </a:rPr>
              <a:t>In this range, it achieves accuracies of </a:t>
            </a:r>
            <a:r>
              <a:rPr lang="en-US" sz="1800" b="1">
                <a:solidFill>
                  <a:srgbClr val="FF0000"/>
                </a:solidFill>
                <a:effectLst/>
                <a:latin typeface="Montserrat" pitchFamily="2" charset="0"/>
                <a:cs typeface="Arial" panose="020B0604020202020204" pitchFamily="34" charset="0"/>
              </a:rPr>
              <a:t>0.70-0.77 and F1 scores in the mid-0.60s</a:t>
            </a:r>
            <a:r>
              <a:rPr lang="en-US" sz="1800">
                <a:effectLst/>
                <a:latin typeface="Montserrat" pitchFamily="2" charset="0"/>
                <a:cs typeface="Arial" panose="020B0604020202020204" pitchFamily="34" charset="0"/>
              </a:rPr>
              <a:t>, with </a:t>
            </a:r>
            <a:r>
              <a:rPr lang="en-US" sz="1800" b="1">
                <a:solidFill>
                  <a:srgbClr val="FF0000"/>
                </a:solidFill>
                <a:effectLst/>
                <a:latin typeface="Montserrat" pitchFamily="2" charset="0"/>
                <a:cs typeface="Arial" panose="020B0604020202020204" pitchFamily="34" charset="0"/>
              </a:rPr>
              <a:t>balanced precision and recall </a:t>
            </a:r>
            <a:r>
              <a:rPr lang="en-US" sz="1800">
                <a:effectLst/>
                <a:latin typeface="Montserrat" pitchFamily="2" charset="0"/>
                <a:cs typeface="Arial" panose="020B0604020202020204" pitchFamily="34" charset="0"/>
              </a:rPr>
              <a:t>for both "up" and "down" predictions.</a:t>
            </a:r>
          </a:p>
        </p:txBody>
      </p:sp>
      <p:sp>
        <p:nvSpPr>
          <p:cNvPr id="10" name="TextBox 9">
            <a:extLst>
              <a:ext uri="{FF2B5EF4-FFF2-40B4-BE49-F238E27FC236}">
                <a16:creationId xmlns:a16="http://schemas.microsoft.com/office/drawing/2014/main" id="{10BFAFA3-1FC1-C847-9193-C1DE6DBDCFFD}"/>
              </a:ext>
            </a:extLst>
          </p:cNvPr>
          <p:cNvSpPr txBox="1"/>
          <p:nvPr/>
        </p:nvSpPr>
        <p:spPr>
          <a:xfrm>
            <a:off x="338736" y="3429703"/>
            <a:ext cx="11353256" cy="1200329"/>
          </a:xfrm>
          <a:prstGeom prst="rect">
            <a:avLst/>
          </a:prstGeom>
          <a:noFill/>
        </p:spPr>
        <p:txBody>
          <a:bodyPr wrap="square" rtlCol="0">
            <a:spAutoFit/>
          </a:bodyPr>
          <a:lstStyle/>
          <a:p>
            <a:pPr marL="285750" indent="-285750">
              <a:buFont typeface="Arial" panose="020B0604020202020204" pitchFamily="34" charset="0"/>
              <a:buChar char="•"/>
            </a:pPr>
            <a:r>
              <a:rPr lang="en-US" sz="1800">
                <a:effectLst/>
                <a:latin typeface="Montserrat" pitchFamily="2" charset="0"/>
                <a:cs typeface="Arial" panose="020B0604020202020204" pitchFamily="34" charset="0"/>
              </a:rPr>
              <a:t>Conversely, as the window </a:t>
            </a:r>
            <a:r>
              <a:rPr lang="en-US" sz="1800" b="1">
                <a:solidFill>
                  <a:srgbClr val="FF0000"/>
                </a:solidFill>
                <a:effectLst/>
                <a:latin typeface="Montserrat" pitchFamily="2" charset="0"/>
                <a:cs typeface="Arial" panose="020B0604020202020204" pitchFamily="34" charset="0"/>
              </a:rPr>
              <a:t>exceeds 30 days</a:t>
            </a:r>
            <a:r>
              <a:rPr lang="en-US" sz="1800">
                <a:effectLst/>
                <a:latin typeface="Montserrat" pitchFamily="2" charset="0"/>
                <a:cs typeface="Arial" panose="020B0604020202020204" pitchFamily="34" charset="0"/>
              </a:rPr>
              <a:t>, the test data becomes heavily skewed towards "up" days (over 80%). This causes the model to overwhelmingly predict "up," leading to very high precision for "up" days </a:t>
            </a:r>
            <a:r>
              <a:rPr lang="en-US" sz="1800" b="1">
                <a:solidFill>
                  <a:srgbClr val="FF0000"/>
                </a:solidFill>
                <a:effectLst/>
                <a:latin typeface="Montserrat" pitchFamily="2" charset="0"/>
                <a:cs typeface="Arial" panose="020B0604020202020204" pitchFamily="34" charset="0"/>
              </a:rPr>
              <a:t>(0.96-0.99) </a:t>
            </a:r>
            <a:r>
              <a:rPr lang="en-US" sz="1800">
                <a:effectLst/>
                <a:latin typeface="Montserrat" pitchFamily="2" charset="0"/>
                <a:cs typeface="Arial" panose="020B0604020202020204" pitchFamily="34" charset="0"/>
              </a:rPr>
              <a:t>but extremely poor precision and recall for "down" days, dragging the overall F1 score down to around </a:t>
            </a:r>
            <a:r>
              <a:rPr lang="en-US" sz="1800" b="1">
                <a:solidFill>
                  <a:srgbClr val="FF0000"/>
                </a:solidFill>
                <a:effectLst/>
                <a:latin typeface="Montserrat" pitchFamily="2" charset="0"/>
                <a:cs typeface="Arial" panose="020B0604020202020204" pitchFamily="34" charset="0"/>
              </a:rPr>
              <a:t>0.55.</a:t>
            </a:r>
          </a:p>
        </p:txBody>
      </p:sp>
    </p:spTree>
    <p:extLst>
      <p:ext uri="{BB962C8B-B14F-4D97-AF65-F5344CB8AC3E}">
        <p14:creationId xmlns:p14="http://schemas.microsoft.com/office/powerpoint/2010/main" val="25757921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EEE7CD-7351-0CC3-0440-B5C05F2B33E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5496F1-C136-7E45-14F1-877D5FB49733}"/>
              </a:ext>
            </a:extLst>
          </p:cNvPr>
          <p:cNvSpPr>
            <a:spLocks noGrp="1"/>
          </p:cNvSpPr>
          <p:nvPr>
            <p:ph sz="quarter" idx="13"/>
          </p:nvPr>
        </p:nvSpPr>
        <p:spPr>
          <a:xfrm>
            <a:off x="4558372" y="1920091"/>
            <a:ext cx="7391400" cy="1532783"/>
          </a:xfrm>
        </p:spPr>
        <p:txBody>
          <a:bodyPr/>
          <a:lstStyle/>
          <a:p>
            <a:pPr marL="0" indent="0">
              <a:buNone/>
            </a:pPr>
            <a:br>
              <a:rPr lang="en-US"/>
            </a:br>
            <a:br>
              <a:rPr lang="en-US"/>
            </a:br>
            <a:endParaRPr lang="en-US"/>
          </a:p>
        </p:txBody>
      </p:sp>
      <p:sp>
        <p:nvSpPr>
          <p:cNvPr id="3" name="Title 2">
            <a:extLst>
              <a:ext uri="{FF2B5EF4-FFF2-40B4-BE49-F238E27FC236}">
                <a16:creationId xmlns:a16="http://schemas.microsoft.com/office/drawing/2014/main" id="{CC93C788-EBCF-28F2-71BD-7A648768BB26}"/>
              </a:ext>
            </a:extLst>
          </p:cNvPr>
          <p:cNvSpPr>
            <a:spLocks noGrp="1"/>
          </p:cNvSpPr>
          <p:nvPr>
            <p:ph type="title"/>
          </p:nvPr>
        </p:nvSpPr>
        <p:spPr>
          <a:xfrm>
            <a:off x="4558372" y="785265"/>
            <a:ext cx="7391400" cy="436098"/>
          </a:xfrm>
        </p:spPr>
        <p:txBody>
          <a:bodyPr lIns="91440" tIns="45720" rIns="91440" bIns="45720" anchor="t"/>
          <a:lstStyle/>
          <a:p>
            <a:r>
              <a:rPr lang="en-US" sz="4000">
                <a:latin typeface="Montserrat"/>
                <a:ea typeface="Lato"/>
                <a:cs typeface="Lato"/>
              </a:rPr>
              <a:t>Long Short-Term Memory</a:t>
            </a:r>
            <a:br>
              <a:rPr lang="en-US" sz="4000">
                <a:latin typeface="Montserrat"/>
                <a:ea typeface="Lato"/>
                <a:cs typeface="Lato"/>
              </a:rPr>
            </a:br>
            <a:r>
              <a:rPr lang="en-US" sz="4000">
                <a:latin typeface="Montserrat"/>
                <a:ea typeface="Lato"/>
                <a:cs typeface="Lato"/>
              </a:rPr>
              <a:t>Gated Recurrent Units</a:t>
            </a:r>
            <a:endParaRPr lang="en-US"/>
          </a:p>
        </p:txBody>
      </p:sp>
      <p:sp>
        <p:nvSpPr>
          <p:cNvPr id="4" name="Slide Number Placeholder 3">
            <a:extLst>
              <a:ext uri="{FF2B5EF4-FFF2-40B4-BE49-F238E27FC236}">
                <a16:creationId xmlns:a16="http://schemas.microsoft.com/office/drawing/2014/main" id="{55AF1F68-93C8-AF7C-0A7F-F71F2E0D828F}"/>
              </a:ext>
            </a:extLst>
          </p:cNvPr>
          <p:cNvSpPr>
            <a:spLocks noGrp="1"/>
          </p:cNvSpPr>
          <p:nvPr>
            <p:ph type="sldNum" sz="quarter" idx="12"/>
          </p:nvPr>
        </p:nvSpPr>
        <p:spPr/>
        <p:txBody>
          <a:bodyPr/>
          <a:lstStyle/>
          <a:p>
            <a:fld id="{9EA0BE3B-158A-4EDF-80DC-E394A0D1600F}" type="slidenum">
              <a:rPr lang="en-US" smtClean="0"/>
              <a:pPr/>
              <a:t>92</a:t>
            </a:fld>
            <a:endParaRPr lang="en-US"/>
          </a:p>
        </p:txBody>
      </p:sp>
      <p:sp>
        <p:nvSpPr>
          <p:cNvPr id="5" name="TextBox 4">
            <a:extLst>
              <a:ext uri="{FF2B5EF4-FFF2-40B4-BE49-F238E27FC236}">
                <a16:creationId xmlns:a16="http://schemas.microsoft.com/office/drawing/2014/main" id="{DB1A3EE3-80F6-BE5A-0F46-3114C59873E4}"/>
              </a:ext>
            </a:extLst>
          </p:cNvPr>
          <p:cNvSpPr txBox="1"/>
          <p:nvPr/>
        </p:nvSpPr>
        <p:spPr>
          <a:xfrm>
            <a:off x="4666449" y="2301091"/>
            <a:ext cx="7160058" cy="2246769"/>
          </a:xfrm>
          <a:prstGeom prst="rect">
            <a:avLst/>
          </a:prstGeom>
          <a:noFill/>
        </p:spPr>
        <p:txBody>
          <a:bodyPr wrap="square" lIns="91440" tIns="45720" rIns="91440" bIns="45720" rtlCol="0" anchor="t">
            <a:spAutoFit/>
          </a:bodyPr>
          <a:lstStyle/>
          <a:p>
            <a:pPr marL="342900" indent="-342900">
              <a:buFont typeface="+mj-lt"/>
              <a:buAutoNum type="arabicPeriod"/>
            </a:pPr>
            <a:r>
              <a:rPr lang="en-US" sz="2800" b="1">
                <a:latin typeface="Montserrat"/>
                <a:ea typeface="Lato"/>
                <a:cs typeface="Lato"/>
              </a:rPr>
              <a:t>Data Preprocessing</a:t>
            </a:r>
          </a:p>
          <a:p>
            <a:pPr marL="342900" indent="-342900">
              <a:buFont typeface="+mj-lt"/>
              <a:buAutoNum type="arabicPeriod"/>
            </a:pPr>
            <a:endParaRPr lang="en-VN" sz="2800" b="1">
              <a:latin typeface="Montserrat" pitchFamily="2" charset="0"/>
              <a:ea typeface="Lato"/>
              <a:cs typeface="Lato"/>
            </a:endParaRPr>
          </a:p>
          <a:p>
            <a:pPr marL="342900" indent="-342900">
              <a:buFont typeface="+mj-lt"/>
              <a:buAutoNum type="arabicPeriod"/>
            </a:pPr>
            <a:r>
              <a:rPr lang="en-US" sz="2800" b="1">
                <a:latin typeface="Montserrat"/>
                <a:ea typeface="Lato"/>
                <a:cs typeface="Lato"/>
              </a:rPr>
              <a:t>LSTM, GRU</a:t>
            </a:r>
            <a:endParaRPr lang="en-US" sz="2800" b="1">
              <a:latin typeface="Montserrat" pitchFamily="2" charset="0"/>
              <a:ea typeface="Lato"/>
              <a:cs typeface="Lato"/>
            </a:endParaRPr>
          </a:p>
          <a:p>
            <a:pPr marL="342900" indent="-342900">
              <a:buFont typeface="+mj-lt"/>
              <a:buAutoNum type="arabicPeriod"/>
            </a:pPr>
            <a:endParaRPr lang="en-VN" sz="2800" b="1">
              <a:latin typeface="Montserrat" pitchFamily="2" charset="0"/>
              <a:ea typeface="Lato"/>
              <a:cs typeface="Lato"/>
            </a:endParaRPr>
          </a:p>
          <a:p>
            <a:pPr marL="342900" indent="-342900">
              <a:buFont typeface="+mj-lt"/>
              <a:buAutoNum type="arabicPeriod"/>
            </a:pPr>
            <a:r>
              <a:rPr lang="en-VN" sz="2800" b="1">
                <a:latin typeface="Montserrat"/>
                <a:ea typeface="Lato"/>
                <a:cs typeface="Lato"/>
              </a:rPr>
              <a:t>Result Analysis</a:t>
            </a:r>
          </a:p>
        </p:txBody>
      </p:sp>
    </p:spTree>
    <p:extLst>
      <p:ext uri="{BB962C8B-B14F-4D97-AF65-F5344CB8AC3E}">
        <p14:creationId xmlns:p14="http://schemas.microsoft.com/office/powerpoint/2010/main" val="3272275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C6ED99-129D-6FF9-DCF5-15B768BF3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083584-A420-5F91-F7C3-5F02114B44AC}"/>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27CECBD1-57B9-B6DB-CF85-5DE7585D6A54}"/>
              </a:ext>
            </a:extLst>
          </p:cNvPr>
          <p:cNvSpPr>
            <a:spLocks noGrp="1"/>
          </p:cNvSpPr>
          <p:nvPr>
            <p:ph sz="quarter" idx="13"/>
          </p:nvPr>
        </p:nvSpPr>
        <p:spPr>
          <a:xfrm>
            <a:off x="338736" y="958689"/>
            <a:ext cx="11514528" cy="870112"/>
          </a:xfrm>
        </p:spPr>
        <p:txBody>
          <a:bodyPr lIns="91440" tIns="45720" rIns="91440" bIns="45720" anchor="t"/>
          <a:lstStyle/>
          <a:p>
            <a:pPr marL="514350" indent="-514350">
              <a:buAutoNum type="arabicPeriod"/>
            </a:pPr>
            <a:r>
              <a:rPr lang="en-US" sz="2400">
                <a:latin typeface="Montserrat"/>
                <a:ea typeface="Lato"/>
                <a:cs typeface="Arial"/>
              </a:rPr>
              <a:t>Data Preprocessing</a:t>
            </a:r>
          </a:p>
          <a:p>
            <a:pPr marL="0" indent="0">
              <a:buNone/>
            </a:pPr>
            <a:r>
              <a:rPr lang="en-US" sz="2400">
                <a:latin typeface="Montserrat"/>
                <a:ea typeface="Lato"/>
                <a:cs typeface="Arial"/>
              </a:rPr>
              <a:t>1.1.  Load and select columns</a:t>
            </a:r>
          </a:p>
        </p:txBody>
      </p:sp>
      <p:sp>
        <p:nvSpPr>
          <p:cNvPr id="4" name="Slide Number Placeholder 3">
            <a:extLst>
              <a:ext uri="{FF2B5EF4-FFF2-40B4-BE49-F238E27FC236}">
                <a16:creationId xmlns:a16="http://schemas.microsoft.com/office/drawing/2014/main" id="{CA400795-4250-135F-5FE0-25B9FE4B5FF1}"/>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93</a:t>
            </a:fld>
            <a:endParaRPr lang="en-US">
              <a:latin typeface="Montserrat" pitchFamily="2" charset="0"/>
              <a:ea typeface="Lato"/>
              <a:cs typeface="Lato"/>
            </a:endParaRPr>
          </a:p>
        </p:txBody>
      </p:sp>
      <p:sp>
        <p:nvSpPr>
          <p:cNvPr id="14" name="Content Placeholder 2">
            <a:extLst>
              <a:ext uri="{FF2B5EF4-FFF2-40B4-BE49-F238E27FC236}">
                <a16:creationId xmlns:a16="http://schemas.microsoft.com/office/drawing/2014/main" id="{7D6F4971-435B-AC3D-35D9-CF196A64B92E}"/>
              </a:ext>
            </a:extLst>
          </p:cNvPr>
          <p:cNvSpPr txBox="1">
            <a:spLocks/>
          </p:cNvSpPr>
          <p:nvPr/>
        </p:nvSpPr>
        <p:spPr>
          <a:xfrm>
            <a:off x="334253" y="2993677"/>
            <a:ext cx="6158117" cy="44428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Montserrat"/>
                <a:ea typeface="Lato"/>
                <a:cs typeface="Arial"/>
              </a:rPr>
              <a:t>1.2. Create sliding-windows sequences  </a:t>
            </a:r>
          </a:p>
        </p:txBody>
      </p:sp>
      <p:pic>
        <p:nvPicPr>
          <p:cNvPr id="19" name="Picture 18" descr="A computer code with text&#10;&#10;AI-generated content may be incorrect.">
            <a:extLst>
              <a:ext uri="{FF2B5EF4-FFF2-40B4-BE49-F238E27FC236}">
                <a16:creationId xmlns:a16="http://schemas.microsoft.com/office/drawing/2014/main" id="{DDE6F3CD-152A-6A0D-8194-072ADF1CEAFE}"/>
              </a:ext>
            </a:extLst>
          </p:cNvPr>
          <p:cNvPicPr>
            <a:picLocks noChangeAspect="1"/>
          </p:cNvPicPr>
          <p:nvPr/>
        </p:nvPicPr>
        <p:blipFill>
          <a:blip r:embed="rId2"/>
          <a:stretch>
            <a:fillRect/>
          </a:stretch>
        </p:blipFill>
        <p:spPr>
          <a:xfrm>
            <a:off x="347383" y="3709586"/>
            <a:ext cx="7272618" cy="2473143"/>
          </a:xfrm>
          <a:prstGeom prst="rect">
            <a:avLst/>
          </a:prstGeom>
        </p:spPr>
      </p:pic>
      <p:pic>
        <p:nvPicPr>
          <p:cNvPr id="20" name="Picture 19" descr="A close-up of a computer code&#10;&#10;AI-generated content may be incorrect.">
            <a:extLst>
              <a:ext uri="{FF2B5EF4-FFF2-40B4-BE49-F238E27FC236}">
                <a16:creationId xmlns:a16="http://schemas.microsoft.com/office/drawing/2014/main" id="{3D502B26-F045-BEE8-DF61-233A1FAB4B9D}"/>
              </a:ext>
            </a:extLst>
          </p:cNvPr>
          <p:cNvPicPr>
            <a:picLocks noChangeAspect="1"/>
          </p:cNvPicPr>
          <p:nvPr/>
        </p:nvPicPr>
        <p:blipFill>
          <a:blip r:embed="rId3"/>
          <a:stretch>
            <a:fillRect/>
          </a:stretch>
        </p:blipFill>
        <p:spPr>
          <a:xfrm>
            <a:off x="347383" y="2031050"/>
            <a:ext cx="7014882" cy="846076"/>
          </a:xfrm>
          <a:prstGeom prst="rect">
            <a:avLst/>
          </a:prstGeom>
        </p:spPr>
      </p:pic>
      <p:sp>
        <p:nvSpPr>
          <p:cNvPr id="23" name="TextBox 22">
            <a:extLst>
              <a:ext uri="{FF2B5EF4-FFF2-40B4-BE49-F238E27FC236}">
                <a16:creationId xmlns:a16="http://schemas.microsoft.com/office/drawing/2014/main" id="{B3C8B0D0-172F-60B4-58AB-6FB3C2F62C19}"/>
              </a:ext>
            </a:extLst>
          </p:cNvPr>
          <p:cNvSpPr txBox="1"/>
          <p:nvPr/>
        </p:nvSpPr>
        <p:spPr>
          <a:xfrm>
            <a:off x="7884459" y="2998694"/>
            <a:ext cx="41775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tserrat"/>
              </a:rPr>
              <a:t>Raw series are one long, unlabeled sequence. Sliding windows turn it into many (input → target) pairs (e.g. past 20 days → next day)</a:t>
            </a:r>
            <a:endParaRPr lang="en-US">
              <a:ea typeface="Calibri" panose="020F0502020204030204"/>
              <a:cs typeface="Calibri" panose="020F0502020204030204"/>
            </a:endParaRPr>
          </a:p>
        </p:txBody>
      </p:sp>
    </p:spTree>
    <p:extLst>
      <p:ext uri="{BB962C8B-B14F-4D97-AF65-F5344CB8AC3E}">
        <p14:creationId xmlns:p14="http://schemas.microsoft.com/office/powerpoint/2010/main" val="18176222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2A19E8-8486-27E3-635E-C7875B1A53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44CDC-F56A-4225-B9A1-33E20A7F9B75}"/>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3B26817D-D406-D00F-348F-50F5CF7479B6}"/>
              </a:ext>
            </a:extLst>
          </p:cNvPr>
          <p:cNvSpPr>
            <a:spLocks noGrp="1"/>
          </p:cNvSpPr>
          <p:nvPr>
            <p:ph sz="quarter" idx="13"/>
          </p:nvPr>
        </p:nvSpPr>
        <p:spPr>
          <a:xfrm>
            <a:off x="338736" y="958689"/>
            <a:ext cx="11514528" cy="870112"/>
          </a:xfrm>
        </p:spPr>
        <p:txBody>
          <a:bodyPr lIns="91440" tIns="45720" rIns="91440" bIns="45720" anchor="t"/>
          <a:lstStyle/>
          <a:p>
            <a:pPr marL="514350" indent="-514350">
              <a:buAutoNum type="arabicPeriod"/>
            </a:pPr>
            <a:r>
              <a:rPr lang="en-US" sz="2400">
                <a:latin typeface="Montserrat"/>
                <a:ea typeface="Lato"/>
                <a:cs typeface="Arial"/>
              </a:rPr>
              <a:t>Data Preprocessing</a:t>
            </a:r>
          </a:p>
          <a:p>
            <a:pPr marL="0" indent="0">
              <a:buNone/>
            </a:pPr>
            <a:r>
              <a:rPr lang="en-US" sz="2400">
                <a:latin typeface="Montserrat"/>
                <a:ea typeface="Lato"/>
                <a:cs typeface="Arial"/>
              </a:rPr>
              <a:t>1.3. Train-Test split </a:t>
            </a:r>
          </a:p>
        </p:txBody>
      </p:sp>
      <p:sp>
        <p:nvSpPr>
          <p:cNvPr id="4" name="Slide Number Placeholder 3">
            <a:extLst>
              <a:ext uri="{FF2B5EF4-FFF2-40B4-BE49-F238E27FC236}">
                <a16:creationId xmlns:a16="http://schemas.microsoft.com/office/drawing/2014/main" id="{2C427130-30F0-CF2F-71CC-BCC3DCEDCDB4}"/>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94</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428C3238-7DCD-31C0-5E36-F52A3FAA8286}"/>
              </a:ext>
            </a:extLst>
          </p:cNvPr>
          <p:cNvSpPr txBox="1"/>
          <p:nvPr/>
        </p:nvSpPr>
        <p:spPr>
          <a:xfrm>
            <a:off x="342900" y="2247900"/>
            <a:ext cx="2328583" cy="5498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50"/>
              </a:lnSpc>
            </a:pPr>
            <a:endParaRPr lang="en-US" sz="2400">
              <a:latin typeface="Montserrat"/>
              <a:cs typeface="Arial"/>
            </a:endParaRPr>
          </a:p>
          <a:p>
            <a:pPr>
              <a:lnSpc>
                <a:spcPts val="1650"/>
              </a:lnSpc>
            </a:pPr>
            <a:r>
              <a:rPr lang="en-US" sz="2400">
                <a:latin typeface="Montserrat"/>
                <a:cs typeface="Segoe UI"/>
              </a:rPr>
              <a:t>1.4. Scaling ​</a:t>
            </a:r>
          </a:p>
        </p:txBody>
      </p:sp>
      <p:pic>
        <p:nvPicPr>
          <p:cNvPr id="6" name="Picture 5" descr="A close-up of a computer code&#10;&#10;AI-generated content may be incorrect.">
            <a:extLst>
              <a:ext uri="{FF2B5EF4-FFF2-40B4-BE49-F238E27FC236}">
                <a16:creationId xmlns:a16="http://schemas.microsoft.com/office/drawing/2014/main" id="{A9436479-6272-F614-A025-5575CBC5A871}"/>
              </a:ext>
            </a:extLst>
          </p:cNvPr>
          <p:cNvPicPr>
            <a:picLocks noChangeAspect="1"/>
          </p:cNvPicPr>
          <p:nvPr/>
        </p:nvPicPr>
        <p:blipFill>
          <a:blip r:embed="rId2"/>
          <a:stretch>
            <a:fillRect/>
          </a:stretch>
        </p:blipFill>
        <p:spPr>
          <a:xfrm>
            <a:off x="3505481" y="1393732"/>
            <a:ext cx="5349129" cy="843244"/>
          </a:xfrm>
          <a:prstGeom prst="rect">
            <a:avLst/>
          </a:prstGeom>
        </p:spPr>
      </p:pic>
      <p:pic>
        <p:nvPicPr>
          <p:cNvPr id="7" name="Picture 6">
            <a:extLst>
              <a:ext uri="{FF2B5EF4-FFF2-40B4-BE49-F238E27FC236}">
                <a16:creationId xmlns:a16="http://schemas.microsoft.com/office/drawing/2014/main" id="{EE301D40-3C99-F0A6-B3FE-F284B6CEBF16}"/>
              </a:ext>
            </a:extLst>
          </p:cNvPr>
          <p:cNvPicPr>
            <a:picLocks noChangeAspect="1"/>
          </p:cNvPicPr>
          <p:nvPr/>
        </p:nvPicPr>
        <p:blipFill>
          <a:blip r:embed="rId3"/>
          <a:stretch>
            <a:fillRect/>
          </a:stretch>
        </p:blipFill>
        <p:spPr>
          <a:xfrm>
            <a:off x="3507442" y="2525440"/>
            <a:ext cx="8113058" cy="1807122"/>
          </a:xfrm>
          <a:prstGeom prst="rect">
            <a:avLst/>
          </a:prstGeom>
        </p:spPr>
      </p:pic>
      <p:sp>
        <p:nvSpPr>
          <p:cNvPr id="9" name="TextBox 8">
            <a:extLst>
              <a:ext uri="{FF2B5EF4-FFF2-40B4-BE49-F238E27FC236}">
                <a16:creationId xmlns:a16="http://schemas.microsoft.com/office/drawing/2014/main" id="{E2FE26DF-A8AB-8D4A-DFCA-EC21625FA425}"/>
              </a:ext>
            </a:extLst>
          </p:cNvPr>
          <p:cNvSpPr txBox="1"/>
          <p:nvPr/>
        </p:nvSpPr>
        <p:spPr>
          <a:xfrm>
            <a:off x="342900" y="4287370"/>
            <a:ext cx="2844053" cy="9859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50"/>
              </a:lnSpc>
            </a:pPr>
            <a:endParaRPr lang="en-US" sz="2400">
              <a:latin typeface="Montserrat"/>
              <a:cs typeface="Arial"/>
            </a:endParaRPr>
          </a:p>
          <a:p>
            <a:pPr>
              <a:lnSpc>
                <a:spcPts val="1650"/>
              </a:lnSpc>
            </a:pPr>
            <a:r>
              <a:rPr lang="en-US" sz="2400">
                <a:latin typeface="Montserrat"/>
                <a:cs typeface="Segoe UI"/>
              </a:rPr>
              <a:t>1.5. Conver to</a:t>
            </a:r>
            <a:endParaRPr lang="en-US" sz="2400">
              <a:latin typeface="Montserrat"/>
              <a:ea typeface="Calibri" panose="020F0502020204030204"/>
              <a:cs typeface="Segoe UI"/>
            </a:endParaRPr>
          </a:p>
          <a:p>
            <a:pPr>
              <a:lnSpc>
                <a:spcPts val="1650"/>
              </a:lnSpc>
            </a:pPr>
            <a:endParaRPr lang="en-US" sz="2400">
              <a:latin typeface="Montserrat"/>
              <a:ea typeface="Calibri" panose="020F0502020204030204"/>
              <a:cs typeface="Segoe UI"/>
            </a:endParaRPr>
          </a:p>
          <a:p>
            <a:pPr>
              <a:lnSpc>
                <a:spcPts val="1650"/>
              </a:lnSpc>
            </a:pPr>
            <a:r>
              <a:rPr lang="en-US" sz="2400" err="1">
                <a:latin typeface="Montserrat"/>
                <a:cs typeface="Segoe UI"/>
              </a:rPr>
              <a:t>Pytorch</a:t>
            </a:r>
            <a:r>
              <a:rPr lang="en-US" sz="2400">
                <a:latin typeface="Montserrat"/>
                <a:cs typeface="Segoe UI"/>
              </a:rPr>
              <a:t> tensors</a:t>
            </a:r>
            <a:endParaRPr lang="en-US" sz="2400">
              <a:latin typeface="Montserrat"/>
              <a:ea typeface="+mn-lt"/>
              <a:cs typeface="Segoe UI"/>
            </a:endParaRPr>
          </a:p>
        </p:txBody>
      </p:sp>
      <p:pic>
        <p:nvPicPr>
          <p:cNvPr id="10" name="Picture 9" descr="A close up of text&#10;&#10;AI-generated content may be incorrect.">
            <a:extLst>
              <a:ext uri="{FF2B5EF4-FFF2-40B4-BE49-F238E27FC236}">
                <a16:creationId xmlns:a16="http://schemas.microsoft.com/office/drawing/2014/main" id="{901E72CC-DE46-3063-CE69-93B4C49A695D}"/>
              </a:ext>
            </a:extLst>
          </p:cNvPr>
          <p:cNvPicPr>
            <a:picLocks noChangeAspect="1"/>
          </p:cNvPicPr>
          <p:nvPr/>
        </p:nvPicPr>
        <p:blipFill>
          <a:blip r:embed="rId4"/>
          <a:stretch>
            <a:fillRect/>
          </a:stretch>
        </p:blipFill>
        <p:spPr>
          <a:xfrm>
            <a:off x="3507441" y="4665637"/>
            <a:ext cx="7900148" cy="1090198"/>
          </a:xfrm>
          <a:prstGeom prst="rect">
            <a:avLst/>
          </a:prstGeom>
        </p:spPr>
      </p:pic>
    </p:spTree>
    <p:extLst>
      <p:ext uri="{BB962C8B-B14F-4D97-AF65-F5344CB8AC3E}">
        <p14:creationId xmlns:p14="http://schemas.microsoft.com/office/powerpoint/2010/main" val="2623086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5793B9-30C5-D996-9AB8-2AB1C6F09B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18252-E0BF-DBFA-9E2A-C97C79127A04}"/>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C7138C94-841A-6822-B198-70D9C0F6E362}"/>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2.1. Long short-term Memory (LTSM)</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5FD30BE6-8E10-F646-B213-1D451E084C81}"/>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95</a:t>
            </a:fld>
            <a:endParaRPr lang="en-US">
              <a:latin typeface="Montserrat" pitchFamily="2" charset="0"/>
              <a:ea typeface="Lato"/>
              <a:cs typeface="Lato"/>
            </a:endParaRPr>
          </a:p>
        </p:txBody>
      </p:sp>
      <p:sp>
        <p:nvSpPr>
          <p:cNvPr id="5" name="TextBox 4">
            <a:extLst>
              <a:ext uri="{FF2B5EF4-FFF2-40B4-BE49-F238E27FC236}">
                <a16:creationId xmlns:a16="http://schemas.microsoft.com/office/drawing/2014/main" id="{619DB451-8DC2-546E-D02F-1B979D0856BA}"/>
              </a:ext>
            </a:extLst>
          </p:cNvPr>
          <p:cNvSpPr txBox="1"/>
          <p:nvPr/>
        </p:nvSpPr>
        <p:spPr>
          <a:xfrm>
            <a:off x="335360" y="1828762"/>
            <a:ext cx="10505605"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i="1">
                <a:latin typeface="Montserrat"/>
                <a:ea typeface="Lato"/>
                <a:cs typeface="Lato"/>
              </a:rPr>
              <a:t>Long Short-Term Memory (LSTM) </a:t>
            </a:r>
            <a:r>
              <a:rPr lang="en-US" sz="2000">
                <a:latin typeface="Montserrat"/>
                <a:ea typeface="Lato"/>
                <a:cs typeface="Lato"/>
              </a:rPr>
              <a:t>networks are a type of RNN designed to overcome the vanishing gradient problem, specifically effective in learning long-range dependencies in sequential data.</a:t>
            </a:r>
            <a:endParaRPr lang="en-US">
              <a:latin typeface="Montserrat"/>
            </a:endParaRPr>
          </a:p>
          <a:p>
            <a:pPr marL="285750" indent="-285750">
              <a:buFont typeface="Arial"/>
              <a:buChar char="•"/>
            </a:pPr>
            <a:r>
              <a:rPr lang="en-US" sz="2000">
                <a:latin typeface="Montserrat"/>
                <a:ea typeface="Lato"/>
                <a:cs typeface="Lato"/>
              </a:rPr>
              <a:t>The key innovation is in the use of cell state, along with multiple gates (forget, input and output gates), which control the flow of information.</a:t>
            </a:r>
            <a:endParaRPr lang="en-US">
              <a:latin typeface="Montserrat"/>
            </a:endParaRPr>
          </a:p>
          <a:p>
            <a:pPr algn="l"/>
            <a:endParaRPr lang="en-US">
              <a:latin typeface="Montserrat"/>
              <a:ea typeface="Calibri"/>
              <a:cs typeface="Calibri"/>
            </a:endParaRPr>
          </a:p>
        </p:txBody>
      </p:sp>
      <p:pic>
        <p:nvPicPr>
          <p:cNvPr id="7" name="Picture 6" descr="A diagram of a network&#10;&#10;AI-generated content may be incorrect.">
            <a:extLst>
              <a:ext uri="{FF2B5EF4-FFF2-40B4-BE49-F238E27FC236}">
                <a16:creationId xmlns:a16="http://schemas.microsoft.com/office/drawing/2014/main" id="{AD413F92-DDF2-DABD-FE5A-C5F94736BA65}"/>
              </a:ext>
            </a:extLst>
          </p:cNvPr>
          <p:cNvPicPr>
            <a:picLocks noChangeAspect="1"/>
          </p:cNvPicPr>
          <p:nvPr/>
        </p:nvPicPr>
        <p:blipFill>
          <a:blip r:embed="rId2"/>
          <a:stretch>
            <a:fillRect/>
          </a:stretch>
        </p:blipFill>
        <p:spPr>
          <a:xfrm>
            <a:off x="3873872" y="3553385"/>
            <a:ext cx="4444254" cy="2765612"/>
          </a:xfrm>
          <a:prstGeom prst="rect">
            <a:avLst/>
          </a:prstGeom>
        </p:spPr>
      </p:pic>
    </p:spTree>
    <p:extLst>
      <p:ext uri="{BB962C8B-B14F-4D97-AF65-F5344CB8AC3E}">
        <p14:creationId xmlns:p14="http://schemas.microsoft.com/office/powerpoint/2010/main" val="1247525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B774322-604D-310A-4A15-96D423982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3EDB48-5DBF-BFFD-C7A5-B2F3B66E332E}"/>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5AA89490-2281-3328-733E-56A364E25C51}"/>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2.1. Long short-term Memory (LTSM)</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BFFE55B9-0118-E572-2583-B2F8705612F7}"/>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96</a:t>
            </a:fld>
            <a:endParaRPr lang="en-US">
              <a:latin typeface="Montserrat" pitchFamily="2" charset="0"/>
              <a:ea typeface="Lato"/>
              <a:cs typeface="Lato"/>
            </a:endParaRPr>
          </a:p>
        </p:txBody>
      </p:sp>
      <p:pic>
        <p:nvPicPr>
          <p:cNvPr id="6" name="Picture 5" descr="A diagram of a mathematical equation&#10;&#10;AI-generated content may be incorrect.">
            <a:extLst>
              <a:ext uri="{FF2B5EF4-FFF2-40B4-BE49-F238E27FC236}">
                <a16:creationId xmlns:a16="http://schemas.microsoft.com/office/drawing/2014/main" id="{4407D1CD-CCB2-B0B1-B40F-5F3D24EC38A4}"/>
              </a:ext>
            </a:extLst>
          </p:cNvPr>
          <p:cNvPicPr>
            <a:picLocks noChangeAspect="1"/>
          </p:cNvPicPr>
          <p:nvPr/>
        </p:nvPicPr>
        <p:blipFill>
          <a:blip r:embed="rId2"/>
          <a:stretch>
            <a:fillRect/>
          </a:stretch>
        </p:blipFill>
        <p:spPr>
          <a:xfrm>
            <a:off x="334215" y="1927692"/>
            <a:ext cx="2581275" cy="3876675"/>
          </a:xfrm>
          <a:prstGeom prst="rect">
            <a:avLst/>
          </a:prstGeom>
        </p:spPr>
      </p:pic>
      <p:sp>
        <p:nvSpPr>
          <p:cNvPr id="9" name="TextBox 8">
            <a:extLst>
              <a:ext uri="{FF2B5EF4-FFF2-40B4-BE49-F238E27FC236}">
                <a16:creationId xmlns:a16="http://schemas.microsoft.com/office/drawing/2014/main" id="{F534E904-93F6-51C0-E0B4-A2511A3A5D2B}"/>
              </a:ext>
            </a:extLst>
          </p:cNvPr>
          <p:cNvSpPr txBox="1"/>
          <p:nvPr/>
        </p:nvSpPr>
        <p:spPr>
          <a:xfrm>
            <a:off x="2909050" y="1928358"/>
            <a:ext cx="651957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Montserrat"/>
                <a:ea typeface="+mn-lt"/>
                <a:cs typeface="+mn-lt"/>
              </a:rPr>
              <a:t>Cell State (C</a:t>
            </a:r>
            <a:r>
              <a:rPr lang="en-US" b="1" baseline="-25000">
                <a:latin typeface="Montserrat"/>
                <a:ea typeface="+mn-lt"/>
                <a:cs typeface="+mn-lt"/>
              </a:rPr>
              <a:t>t</a:t>
            </a:r>
            <a:r>
              <a:rPr lang="en-US" b="1">
                <a:latin typeface="Montserrat"/>
                <a:ea typeface="+mn-lt"/>
                <a:cs typeface="+mn-lt"/>
              </a:rPr>
              <a:t>)</a:t>
            </a:r>
            <a:r>
              <a:rPr lang="en-US">
                <a:latin typeface="Montserrat"/>
                <a:ea typeface="+mn-lt"/>
                <a:cs typeface="+mn-lt"/>
              </a:rPr>
              <a:t>: The cell state carries information throughout the sequence. It is updated at each time step using the forget and input gates, allowing the network to retain long-term memory.</a:t>
            </a:r>
            <a:endParaRPr lang="en-US"/>
          </a:p>
          <a:p>
            <a:pPr marL="285750" indent="-285750">
              <a:buFont typeface="Arial"/>
              <a:buChar char="•"/>
            </a:pPr>
            <a:r>
              <a:rPr lang="en-US" b="1">
                <a:latin typeface="Montserrat"/>
                <a:ea typeface="+mn-lt"/>
                <a:cs typeface="+mn-lt"/>
              </a:rPr>
              <a:t>Forget Gate (f</a:t>
            </a:r>
            <a:r>
              <a:rPr lang="en-US" b="1" baseline="-25000">
                <a:latin typeface="Montserrat"/>
                <a:ea typeface="+mn-lt"/>
                <a:cs typeface="+mn-lt"/>
              </a:rPr>
              <a:t>t</a:t>
            </a:r>
            <a:r>
              <a:rPr lang="en-US" b="1">
                <a:latin typeface="Montserrat"/>
                <a:ea typeface="+mn-lt"/>
                <a:cs typeface="+mn-lt"/>
              </a:rPr>
              <a:t>)</a:t>
            </a:r>
            <a:r>
              <a:rPr lang="en-US">
                <a:latin typeface="Montserrat"/>
                <a:ea typeface="+mn-lt"/>
                <a:cs typeface="+mn-lt"/>
              </a:rPr>
              <a:t>: The forget gate determines which portion of the previous cell state should be carried forward to the next time step. It is computed as:</a:t>
            </a:r>
            <a:endParaRPr lang="en-US">
              <a:latin typeface="Montserrat"/>
            </a:endParaRPr>
          </a:p>
        </p:txBody>
      </p:sp>
    </p:spTree>
    <p:extLst>
      <p:ext uri="{BB962C8B-B14F-4D97-AF65-F5344CB8AC3E}">
        <p14:creationId xmlns:p14="http://schemas.microsoft.com/office/powerpoint/2010/main" val="795283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1CFAA8-320E-EB16-0EE0-6180169FB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CF401-BA81-E50B-4EDA-1C4703106A53}"/>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49F3D225-B74B-520D-7897-212F13E43407}"/>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2.1. Long short-term Memory (LTSM)</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5C5DC3BD-1FC7-F754-4C23-D8423C140084}"/>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97</a:t>
            </a:fld>
            <a:endParaRPr lang="en-US">
              <a:latin typeface="Montserrat" pitchFamily="2" charset="0"/>
              <a:ea typeface="Lato"/>
              <a:cs typeface="Lato"/>
            </a:endParaRPr>
          </a:p>
        </p:txBody>
      </p:sp>
      <p:pic>
        <p:nvPicPr>
          <p:cNvPr id="5" name="Picture 4" descr="A diagram of a cell&#10;&#10;AI-generated content may be incorrect.">
            <a:extLst>
              <a:ext uri="{FF2B5EF4-FFF2-40B4-BE49-F238E27FC236}">
                <a16:creationId xmlns:a16="http://schemas.microsoft.com/office/drawing/2014/main" id="{6413F89E-76E1-EB19-F930-F97FB15F2CC5}"/>
              </a:ext>
            </a:extLst>
          </p:cNvPr>
          <p:cNvPicPr>
            <a:picLocks noChangeAspect="1"/>
          </p:cNvPicPr>
          <p:nvPr/>
        </p:nvPicPr>
        <p:blipFill>
          <a:blip r:embed="rId2"/>
          <a:stretch>
            <a:fillRect/>
          </a:stretch>
        </p:blipFill>
        <p:spPr>
          <a:xfrm>
            <a:off x="340379" y="1933575"/>
            <a:ext cx="5740213" cy="3976967"/>
          </a:xfrm>
          <a:prstGeom prst="rect">
            <a:avLst/>
          </a:prstGeom>
        </p:spPr>
      </p:pic>
      <p:sp>
        <p:nvSpPr>
          <p:cNvPr id="7" name="TextBox 6">
            <a:extLst>
              <a:ext uri="{FF2B5EF4-FFF2-40B4-BE49-F238E27FC236}">
                <a16:creationId xmlns:a16="http://schemas.microsoft.com/office/drawing/2014/main" id="{315BD349-342B-D478-E464-B14F9E51B15F}"/>
              </a:ext>
            </a:extLst>
          </p:cNvPr>
          <p:cNvSpPr txBox="1"/>
          <p:nvPr/>
        </p:nvSpPr>
        <p:spPr>
          <a:xfrm>
            <a:off x="6357596" y="1975667"/>
            <a:ext cx="4723871"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Montserrat"/>
                <a:ea typeface="+mn-lt"/>
                <a:cs typeface="+mn-lt"/>
              </a:rPr>
              <a:t>Input Gate (I</a:t>
            </a:r>
            <a:r>
              <a:rPr lang="en-US" sz="2000" b="1" baseline="-25000">
                <a:latin typeface="Montserrat"/>
                <a:ea typeface="+mn-lt"/>
                <a:cs typeface="+mn-lt"/>
              </a:rPr>
              <a:t>t</a:t>
            </a:r>
            <a:r>
              <a:rPr lang="en-US" sz="2000" b="1">
                <a:latin typeface="Montserrat"/>
                <a:ea typeface="+mn-lt"/>
                <a:cs typeface="+mn-lt"/>
              </a:rPr>
              <a:t>)</a:t>
            </a:r>
            <a:r>
              <a:rPr lang="en-US" sz="2000">
                <a:latin typeface="Montserrat"/>
                <a:ea typeface="+mn-lt"/>
                <a:cs typeface="+mn-lt"/>
              </a:rPr>
              <a:t>: The input gate controls how much new information should be added to the cell state</a:t>
            </a:r>
          </a:p>
          <a:p>
            <a:r>
              <a:rPr lang="en-US" sz="2000" b="1">
                <a:latin typeface="Montserrat"/>
                <a:ea typeface="+mn-lt"/>
                <a:cs typeface="+mn-lt"/>
              </a:rPr>
              <a:t>Candidate Cell State (C^~_t)</a:t>
            </a:r>
            <a:r>
              <a:rPr lang="en-US" sz="2000">
                <a:latin typeface="Montserrat"/>
                <a:ea typeface="+mn-lt"/>
                <a:cs typeface="+mn-lt"/>
              </a:rPr>
              <a:t>: The candidate cell state is a new proposed value that could be added to the cell state. It is computed as:</a:t>
            </a:r>
          </a:p>
          <a:p>
            <a:endParaRPr lang="en-US" sz="2000">
              <a:latin typeface="Montserrat"/>
            </a:endParaRPr>
          </a:p>
        </p:txBody>
      </p:sp>
    </p:spTree>
    <p:extLst>
      <p:ext uri="{BB962C8B-B14F-4D97-AF65-F5344CB8AC3E}">
        <p14:creationId xmlns:p14="http://schemas.microsoft.com/office/powerpoint/2010/main" val="19687342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48A6F0-3AB3-D3E7-4B98-7AE32AA29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A596E-EF44-50E6-6892-F9DE2114D1ED}"/>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E6D0A5BF-70F9-66AF-075C-69AFEEAE55BB}"/>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2.1. Long short-term Memory (LTSM)</a:t>
            </a:r>
          </a:p>
          <a:p>
            <a:pPr marL="0" indent="0">
              <a:buNone/>
            </a:pPr>
            <a:endParaRPr lang="en-US" sz="2400">
              <a:latin typeface="Montserrat"/>
              <a:ea typeface="Lato"/>
              <a:cs typeface="Arial"/>
            </a:endParaRPr>
          </a:p>
        </p:txBody>
      </p:sp>
      <p:sp>
        <p:nvSpPr>
          <p:cNvPr id="4" name="Slide Number Placeholder 3">
            <a:extLst>
              <a:ext uri="{FF2B5EF4-FFF2-40B4-BE49-F238E27FC236}">
                <a16:creationId xmlns:a16="http://schemas.microsoft.com/office/drawing/2014/main" id="{87D0E1A9-BF10-F257-E5F1-5A9713C09D68}"/>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98</a:t>
            </a:fld>
            <a:endParaRPr lang="en-US">
              <a:latin typeface="Montserrat" pitchFamily="2" charset="0"/>
              <a:ea typeface="Lato"/>
              <a:cs typeface="Lato"/>
            </a:endParaRPr>
          </a:p>
        </p:txBody>
      </p:sp>
      <p:sp>
        <p:nvSpPr>
          <p:cNvPr id="9" name="TextBox 8">
            <a:extLst>
              <a:ext uri="{FF2B5EF4-FFF2-40B4-BE49-F238E27FC236}">
                <a16:creationId xmlns:a16="http://schemas.microsoft.com/office/drawing/2014/main" id="{61476C97-4D1D-64BD-E4E3-27E90AE004E3}"/>
              </a:ext>
            </a:extLst>
          </p:cNvPr>
          <p:cNvSpPr txBox="1"/>
          <p:nvPr/>
        </p:nvSpPr>
        <p:spPr>
          <a:xfrm>
            <a:off x="4858874" y="1928358"/>
            <a:ext cx="651957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Montserrat"/>
                <a:ea typeface="+mn-lt"/>
                <a:cs typeface="+mn-lt"/>
              </a:rPr>
              <a:t>Output Gate (O</a:t>
            </a:r>
            <a:r>
              <a:rPr lang="en-US" sz="2000" b="1" baseline="-25000">
                <a:latin typeface="Montserrat"/>
                <a:ea typeface="+mn-lt"/>
                <a:cs typeface="+mn-lt"/>
              </a:rPr>
              <a:t>t</a:t>
            </a:r>
            <a:r>
              <a:rPr lang="en-US" sz="2000" b="1">
                <a:latin typeface="Montserrat"/>
                <a:ea typeface="+mn-lt"/>
                <a:cs typeface="+mn-lt"/>
              </a:rPr>
              <a:t>)</a:t>
            </a:r>
            <a:r>
              <a:rPr lang="en-US" sz="2000">
                <a:latin typeface="Montserrat"/>
                <a:ea typeface="+mn-lt"/>
                <a:cs typeface="+mn-lt"/>
              </a:rPr>
              <a:t>: The output gate determines what the next hidden state will be based on the current cell state.</a:t>
            </a:r>
            <a:endParaRPr lang="en-US" sz="2000">
              <a:latin typeface="Montserrat"/>
              <a:ea typeface="Calibri"/>
              <a:cs typeface="Calibri"/>
            </a:endParaRPr>
          </a:p>
        </p:txBody>
      </p:sp>
      <p:pic>
        <p:nvPicPr>
          <p:cNvPr id="5" name="Picture 4" descr="A diagram of a cell&#10;&#10;AI-generated content may be incorrect.">
            <a:extLst>
              <a:ext uri="{FF2B5EF4-FFF2-40B4-BE49-F238E27FC236}">
                <a16:creationId xmlns:a16="http://schemas.microsoft.com/office/drawing/2014/main" id="{AE9C10DF-CC68-0F4E-2FFB-93B7F31463F9}"/>
              </a:ext>
            </a:extLst>
          </p:cNvPr>
          <p:cNvPicPr>
            <a:picLocks noChangeAspect="1"/>
          </p:cNvPicPr>
          <p:nvPr/>
        </p:nvPicPr>
        <p:blipFill>
          <a:blip r:embed="rId2"/>
          <a:stretch>
            <a:fillRect/>
          </a:stretch>
        </p:blipFill>
        <p:spPr>
          <a:xfrm>
            <a:off x="336457" y="1933295"/>
            <a:ext cx="4257675" cy="4067175"/>
          </a:xfrm>
          <a:prstGeom prst="rect">
            <a:avLst/>
          </a:prstGeom>
        </p:spPr>
      </p:pic>
    </p:spTree>
    <p:extLst>
      <p:ext uri="{BB962C8B-B14F-4D97-AF65-F5344CB8AC3E}">
        <p14:creationId xmlns:p14="http://schemas.microsoft.com/office/powerpoint/2010/main" val="40276616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80C945-7BB2-0B94-CA9E-D7FC9FA0B1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BB7335-D0AC-FDC6-1EE0-5BD189041C6E}"/>
              </a:ext>
            </a:extLst>
          </p:cNvPr>
          <p:cNvSpPr>
            <a:spLocks noGrp="1"/>
          </p:cNvSpPr>
          <p:nvPr>
            <p:ph type="title"/>
          </p:nvPr>
        </p:nvSpPr>
        <p:spPr/>
        <p:txBody>
          <a:bodyPr lIns="91440" tIns="45720" rIns="91440" bIns="45720" anchor="t"/>
          <a:lstStyle/>
          <a:p>
            <a:r>
              <a:rPr lang="en-US">
                <a:latin typeface="Montserrat"/>
                <a:ea typeface="Lato"/>
                <a:cs typeface="Lato"/>
              </a:rPr>
              <a:t>LSTM, GRU</a:t>
            </a:r>
            <a:endParaRPr lang="en-US"/>
          </a:p>
        </p:txBody>
      </p:sp>
      <p:sp>
        <p:nvSpPr>
          <p:cNvPr id="3" name="Content Placeholder 2">
            <a:extLst>
              <a:ext uri="{FF2B5EF4-FFF2-40B4-BE49-F238E27FC236}">
                <a16:creationId xmlns:a16="http://schemas.microsoft.com/office/drawing/2014/main" id="{6215E738-9243-C5E7-D60A-9586E319339D}"/>
              </a:ext>
            </a:extLst>
          </p:cNvPr>
          <p:cNvSpPr>
            <a:spLocks noGrp="1"/>
          </p:cNvSpPr>
          <p:nvPr>
            <p:ph sz="quarter" idx="13"/>
          </p:nvPr>
        </p:nvSpPr>
        <p:spPr>
          <a:xfrm>
            <a:off x="338736" y="958689"/>
            <a:ext cx="11514528" cy="870112"/>
          </a:xfrm>
        </p:spPr>
        <p:txBody>
          <a:bodyPr lIns="91440" tIns="45720" rIns="91440" bIns="45720" anchor="t"/>
          <a:lstStyle/>
          <a:p>
            <a:pPr marL="0" indent="0">
              <a:buNone/>
            </a:pPr>
            <a:r>
              <a:rPr lang="en-US" sz="2400">
                <a:latin typeface="Montserrat"/>
                <a:ea typeface="Lato"/>
                <a:cs typeface="Arial"/>
              </a:rPr>
              <a:t>2.  Model and Model training</a:t>
            </a:r>
          </a:p>
          <a:p>
            <a:pPr>
              <a:buNone/>
            </a:pPr>
            <a:r>
              <a:rPr lang="en-US" sz="2600">
                <a:latin typeface="Montserrat"/>
                <a:ea typeface="Lato"/>
                <a:cs typeface="Arial"/>
              </a:rPr>
              <a:t>2.2. Model definition and training</a:t>
            </a:r>
          </a:p>
        </p:txBody>
      </p:sp>
      <p:sp>
        <p:nvSpPr>
          <p:cNvPr id="4" name="Slide Number Placeholder 3">
            <a:extLst>
              <a:ext uri="{FF2B5EF4-FFF2-40B4-BE49-F238E27FC236}">
                <a16:creationId xmlns:a16="http://schemas.microsoft.com/office/drawing/2014/main" id="{9CE41CD5-3DA3-9227-667B-FAC1E635C202}"/>
              </a:ext>
            </a:extLst>
          </p:cNvPr>
          <p:cNvSpPr>
            <a:spLocks noGrp="1"/>
          </p:cNvSpPr>
          <p:nvPr>
            <p:ph type="sldNum" sz="quarter" idx="12"/>
          </p:nvPr>
        </p:nvSpPr>
        <p:spPr/>
        <p:txBody>
          <a:bodyPr lIns="91440" tIns="45720" rIns="91440" bIns="45720" anchor="t"/>
          <a:lstStyle/>
          <a:p>
            <a:fld id="{9EA0BE3B-158A-4EDF-80DC-E394A0D1600F}" type="slidenum">
              <a:rPr lang="en-US" dirty="0" smtClean="0">
                <a:latin typeface="Montserrat" pitchFamily="2" charset="0"/>
                <a:ea typeface="Lato"/>
                <a:cs typeface="Lato"/>
              </a:rPr>
              <a:pPr/>
              <a:t>99</a:t>
            </a:fld>
            <a:endParaRPr lang="en-US">
              <a:latin typeface="Montserrat" pitchFamily="2" charset="0"/>
              <a:ea typeface="Lato"/>
              <a:cs typeface="Lato"/>
            </a:endParaRPr>
          </a:p>
        </p:txBody>
      </p:sp>
      <p:pic>
        <p:nvPicPr>
          <p:cNvPr id="7" name="Picture 6">
            <a:extLst>
              <a:ext uri="{FF2B5EF4-FFF2-40B4-BE49-F238E27FC236}">
                <a16:creationId xmlns:a16="http://schemas.microsoft.com/office/drawing/2014/main" id="{F60846AF-362B-9AD0-EF85-1F4068C127CF}"/>
              </a:ext>
            </a:extLst>
          </p:cNvPr>
          <p:cNvPicPr>
            <a:picLocks noChangeAspect="1"/>
          </p:cNvPicPr>
          <p:nvPr/>
        </p:nvPicPr>
        <p:blipFill>
          <a:blip r:embed="rId2"/>
          <a:stretch>
            <a:fillRect/>
          </a:stretch>
        </p:blipFill>
        <p:spPr>
          <a:xfrm>
            <a:off x="357643" y="1866921"/>
            <a:ext cx="7521885" cy="260974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FD4B9-2C06-CDF7-DA13-BA3BEA9F3CD4}"/>
                  </a:ext>
                </a:extLst>
              </p:cNvPr>
              <p:cNvSpPr txBox="1"/>
              <p:nvPr/>
            </p:nvSpPr>
            <p:spPr>
              <a:xfrm>
                <a:off x="8149264" y="1865477"/>
                <a:ext cx="41659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tserrat" pitchFamily="2" charset="0"/>
                    <a:ea typeface="Calibri"/>
                    <a:cs typeface="Calibri"/>
                  </a:rPr>
                  <a:t>_ variable  itself hold a pair </a:t>
                </a:r>
                <a14:m>
                  <m:oMath xmlns:m="http://schemas.openxmlformats.org/officeDocument/2006/math">
                    <m:r>
                      <a:rPr lang="en-US" b="0" i="0" smtClean="0">
                        <a:latin typeface="Cambria Math" panose="02040503050406030204" pitchFamily="18" charset="0"/>
                        <a:ea typeface="Calibri"/>
                        <a:cs typeface="Calibri"/>
                      </a:rPr>
                      <m:t>(</m:t>
                    </m:r>
                    <m:r>
                      <a:rPr lang="en-US" b="0" i="1" smtClean="0">
                        <a:latin typeface="Cambria Math" panose="02040503050406030204" pitchFamily="18" charset="0"/>
                        <a:ea typeface="Calibri"/>
                        <a:cs typeface="Calibri"/>
                      </a:rPr>
                      <m:t>h</m:t>
                    </m:r>
                    <m:r>
                      <a:rPr lang="en-US" b="0" i="1" baseline="-25000" smtClean="0">
                        <a:latin typeface="Cambria Math" panose="02040503050406030204" pitchFamily="18" charset="0"/>
                        <a:ea typeface="Calibri"/>
                        <a:cs typeface="Calibri"/>
                      </a:rPr>
                      <m:t>𝑡</m:t>
                    </m:r>
                    <m:r>
                      <a:rPr lang="en-US" b="0" i="1" smtClean="0">
                        <a:latin typeface="Cambria Math" panose="02040503050406030204" pitchFamily="18" charset="0"/>
                        <a:ea typeface="Calibri"/>
                        <a:cs typeface="Calibri"/>
                      </a:rPr>
                      <m:t>, </m:t>
                    </m:r>
                    <m:r>
                      <a:rPr lang="en-US" b="0" i="1" smtClean="0">
                        <a:latin typeface="Cambria Math" panose="02040503050406030204" pitchFamily="18" charset="0"/>
                        <a:ea typeface="Calibri"/>
                        <a:cs typeface="Calibri"/>
                      </a:rPr>
                      <m:t>𝑐𝑡</m:t>
                    </m:r>
                    <m:r>
                      <a:rPr lang="en-US" b="0" i="1" baseline="-25000" smtClean="0">
                        <a:latin typeface="Cambria Math" panose="02040503050406030204" pitchFamily="18" charset="0"/>
                        <a:ea typeface="Calibri"/>
                        <a:cs typeface="Calibri"/>
                      </a:rPr>
                      <m:t> )   </m:t>
                    </m:r>
                  </m:oMath>
                </a14:m>
                <a:endParaRPr lang="en-US" b="0" i="1">
                  <a:latin typeface="Montserrat" pitchFamily="2" charset="0"/>
                  <a:ea typeface="Calibri"/>
                  <a:cs typeface="Calibri"/>
                </a:endParaRPr>
              </a:p>
              <a:p>
                <a:r>
                  <a:rPr lang="en-US" b="0">
                    <a:latin typeface="Montserrat" pitchFamily="2" charset="0"/>
                    <a:ea typeface="Calibri"/>
                    <a:cs typeface="Calibri"/>
                  </a:rPr>
                  <a:t> </a:t>
                </a:r>
                <a:r>
                  <a:rPr lang="en-US">
                    <a:latin typeface="Montserrat" pitchFamily="2" charset="0"/>
                    <a:ea typeface="Calibri"/>
                    <a:cs typeface="Calibri"/>
                  </a:rPr>
                  <a:t>but since we are not using them </a:t>
                </a:r>
              </a:p>
              <a:p>
                <a:r>
                  <a:rPr lang="en-US">
                    <a:latin typeface="Montserrat" pitchFamily="2" charset="0"/>
                    <a:ea typeface="Calibri"/>
                    <a:cs typeface="Calibri"/>
                  </a:rPr>
                  <a:t>=&gt; No need to unpack it further </a:t>
                </a:r>
                <a14:m>
                  <m:oMath xmlns:m="http://schemas.openxmlformats.org/officeDocument/2006/math">
                    <m:r>
                      <a:rPr lang="en-US" b="0" i="1" smtClean="0">
                        <a:latin typeface="Cambria Math" panose="02040503050406030204" pitchFamily="18" charset="0"/>
                        <a:ea typeface="Calibri"/>
                        <a:cs typeface="Calibri"/>
                      </a:rPr>
                      <m:t> </m:t>
                    </m:r>
                  </m:oMath>
                </a14:m>
                <a:r>
                  <a:rPr lang="en-US" baseline="-25000">
                    <a:latin typeface="Montserrat" pitchFamily="2" charset="0"/>
                    <a:ea typeface="Calibri"/>
                    <a:cs typeface="Calibri"/>
                  </a:rPr>
                  <a:t> </a:t>
                </a:r>
              </a:p>
            </p:txBody>
          </p:sp>
        </mc:Choice>
        <mc:Fallback xmlns="">
          <p:sp>
            <p:nvSpPr>
              <p:cNvPr id="8" name="TextBox 7">
                <a:extLst>
                  <a:ext uri="{FF2B5EF4-FFF2-40B4-BE49-F238E27FC236}">
                    <a16:creationId xmlns:a16="http://schemas.microsoft.com/office/drawing/2014/main" id="{4EEFD4B9-2C06-CDF7-DA13-BA3BEA9F3CD4}"/>
                  </a:ext>
                </a:extLst>
              </p:cNvPr>
              <p:cNvSpPr txBox="1">
                <a:spLocks noRot="1" noChangeAspect="1" noMove="1" noResize="1" noEditPoints="1" noAdjustHandles="1" noChangeArrowheads="1" noChangeShapeType="1" noTextEdit="1"/>
              </p:cNvSpPr>
              <p:nvPr/>
            </p:nvSpPr>
            <p:spPr>
              <a:xfrm>
                <a:off x="8149264" y="1865477"/>
                <a:ext cx="4165932" cy="923330"/>
              </a:xfrm>
              <a:prstGeom prst="rect">
                <a:avLst/>
              </a:prstGeom>
              <a:blipFill>
                <a:blip r:embed="rId3"/>
                <a:stretch>
                  <a:fillRect l="-1318" t="-3311" b="-9934"/>
                </a:stretch>
              </a:blipFill>
            </p:spPr>
            <p:txBody>
              <a:bodyPr/>
              <a:lstStyle/>
              <a:p>
                <a:r>
                  <a:rPr lang="en-US">
                    <a:noFill/>
                  </a:rPr>
                  <a:t> </a:t>
                </a:r>
              </a:p>
            </p:txBody>
          </p:sp>
        </mc:Fallback>
      </mc:AlternateContent>
    </p:spTree>
    <p:extLst>
      <p:ext uri="{BB962C8B-B14F-4D97-AF65-F5344CB8AC3E}">
        <p14:creationId xmlns:p14="http://schemas.microsoft.com/office/powerpoint/2010/main" val="2219623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43B49463109F4CB2FB73322DC74A25" ma:contentTypeVersion="14" ma:contentTypeDescription="Create a new document." ma:contentTypeScope="" ma:versionID="6544cbaa071da30c097ec861e1275629">
  <xsd:schema xmlns:xsd="http://www.w3.org/2001/XMLSchema" xmlns:xs="http://www.w3.org/2001/XMLSchema" xmlns:p="http://schemas.microsoft.com/office/2006/metadata/properties" xmlns:ns3="3e76bddb-57ca-485e-9708-d0055db85d8c" xmlns:ns4="d4bdcabf-f400-43a9-a439-7abad8d4a1ca" targetNamespace="http://schemas.microsoft.com/office/2006/metadata/properties" ma:root="true" ma:fieldsID="f1493a76e8e06b7e78c356741b28657d" ns3:_="" ns4:_="">
    <xsd:import namespace="3e76bddb-57ca-485e-9708-d0055db85d8c"/>
    <xsd:import namespace="d4bdcabf-f400-43a9-a439-7abad8d4a1c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3:_activity" minOccurs="0"/>
                <xsd:element ref="ns3:MediaServiceSearchPropertie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76bddb-57ca-485e-9708-d0055db85d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ystemTags" ma:index="11" nillable="true" ma:displayName="MediaServiceSystemTags" ma:hidden="true" ma:internalName="MediaServiceSystemTags"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4bdcabf-f400-43a9-a439-7abad8d4a1c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e76bddb-57ca-485e-9708-d0055db85d8c" xsi:nil="true"/>
  </documentManagement>
</p:properties>
</file>

<file path=customXml/itemProps1.xml><?xml version="1.0" encoding="utf-8"?>
<ds:datastoreItem xmlns:ds="http://schemas.openxmlformats.org/officeDocument/2006/customXml" ds:itemID="{580DBB8B-6F3A-4BED-B163-760874108993}">
  <ds:schemaRefs>
    <ds:schemaRef ds:uri="3e76bddb-57ca-485e-9708-d0055db85d8c"/>
    <ds:schemaRef ds:uri="d4bdcabf-f400-43a9-a439-7abad8d4a1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9A9B485-FD12-4605-BCC9-04718B35FBF4}">
  <ds:schemaRefs>
    <ds:schemaRef ds:uri="http://schemas.microsoft.com/sharepoint/v3/contenttype/forms"/>
  </ds:schemaRefs>
</ds:datastoreItem>
</file>

<file path=customXml/itemProps3.xml><?xml version="1.0" encoding="utf-8"?>
<ds:datastoreItem xmlns:ds="http://schemas.openxmlformats.org/officeDocument/2006/customXml" ds:itemID="{B848B8DE-41EF-46E3-ACF7-B6F1E1DD26B8}">
  <ds:schemaRefs>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schemas.microsoft.com/office/infopath/2007/PartnerControls"/>
    <ds:schemaRef ds:uri="d4bdcabf-f400-43a9-a439-7abad8d4a1ca"/>
    <ds:schemaRef ds:uri="3e76bddb-57ca-485e-9708-d0055db85d8c"/>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4834</Words>
  <Application>Microsoft Office PowerPoint</Application>
  <PresentationFormat>Widescreen</PresentationFormat>
  <Paragraphs>739</Paragraphs>
  <Slides>103</Slides>
  <Notes>12</Notes>
  <HiddenSlides>45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Arial</vt:lpstr>
      <vt:lpstr>Arial,Sans-Serif</vt:lpstr>
      <vt:lpstr>Calibri</vt:lpstr>
      <vt:lpstr>Cambria Math</vt:lpstr>
      <vt:lpstr>Lato</vt:lpstr>
      <vt:lpstr>Montserrat</vt:lpstr>
      <vt:lpstr>UTM Avo</vt:lpstr>
      <vt:lpstr>Wingdings</vt:lpstr>
      <vt:lpstr>Office Theme</vt:lpstr>
      <vt:lpstr>PowerPoint Presentation</vt:lpstr>
      <vt:lpstr>PowerPoint Presentation</vt:lpstr>
      <vt:lpstr>Introduction</vt:lpstr>
      <vt:lpstr>INTRODUCTION</vt:lpstr>
      <vt:lpstr>INTRODUCTION</vt:lpstr>
      <vt:lpstr>Data</vt:lpstr>
      <vt:lpstr>Data</vt:lpstr>
      <vt:lpstr>Solution</vt:lpstr>
      <vt:lpstr>Solution</vt:lpstr>
      <vt:lpstr>Solution</vt:lpstr>
      <vt:lpstr>Solution</vt:lpstr>
      <vt:lpstr>Experiment</vt:lpstr>
      <vt:lpstr>Weighted  KNN</vt:lpstr>
      <vt:lpstr>Weighted KNN</vt:lpstr>
      <vt:lpstr>PowerPoint Presentation</vt:lpstr>
      <vt:lpstr>PowerPoint Presentation</vt:lpstr>
      <vt:lpstr>PowerPoint Presentation</vt:lpstr>
      <vt:lpstr>1. Data Preprocessing </vt:lpstr>
      <vt:lpstr>2. Weighted KNN</vt:lpstr>
      <vt:lpstr>3. Results</vt:lpstr>
      <vt:lpstr>3. Results</vt:lpstr>
      <vt:lpstr>Random Forest Classifier</vt:lpstr>
      <vt:lpstr>Random Forest Classifier</vt:lpstr>
      <vt:lpstr>Random Forest Classifier</vt:lpstr>
      <vt:lpstr>Random Forest Classifier</vt:lpstr>
      <vt:lpstr>Random Forest Classifier</vt:lpstr>
      <vt:lpstr>LSTM &amp; GRU</vt:lpstr>
      <vt:lpstr>Long Short-Term Memory Gated Recurrent Units</vt:lpstr>
      <vt:lpstr>LSTM, GRU</vt:lpstr>
      <vt:lpstr>LSTM, GRU</vt:lpstr>
      <vt:lpstr>LSTM, GRU</vt:lpstr>
      <vt:lpstr>LSTM, GRU</vt:lpstr>
      <vt:lpstr>LSTM, GRU</vt:lpstr>
      <vt:lpstr>LSTM, GRU</vt:lpstr>
      <vt:lpstr>LSTM, GRU</vt:lpstr>
      <vt:lpstr>LSTM, GRU</vt:lpstr>
      <vt:lpstr>LSTM, GRU</vt:lpstr>
      <vt:lpstr>LSTM, GRU</vt:lpstr>
      <vt:lpstr>Hyperparameter Tuning for LSTM</vt:lpstr>
      <vt:lpstr>Hyperparameter Tuning for GRU</vt:lpstr>
      <vt:lpstr>LSTM, GRU</vt:lpstr>
      <vt:lpstr>LSTM, GRU visualization</vt:lpstr>
      <vt:lpstr>Random Forest Regression</vt:lpstr>
      <vt:lpstr>Random Forest Regression</vt:lpstr>
      <vt:lpstr>Random Forest Regression</vt:lpstr>
      <vt:lpstr>Random Forest Regression</vt:lpstr>
      <vt:lpstr>XGBoost</vt:lpstr>
      <vt:lpstr>XGBoost</vt:lpstr>
      <vt:lpstr>XGBoost</vt:lpstr>
      <vt:lpstr>XGBoost</vt:lpstr>
      <vt:lpstr>Conclusion</vt:lpstr>
      <vt:lpstr>Classification </vt:lpstr>
      <vt:lpstr>2. Regression</vt:lpstr>
      <vt:lpstr>Website</vt:lpstr>
      <vt:lpstr>MLOPS – Data Pipeline</vt:lpstr>
      <vt:lpstr>Website</vt:lpstr>
      <vt:lpstr>Website</vt:lpstr>
      <vt:lpstr>Website</vt:lpstr>
      <vt:lpstr>Website</vt:lpstr>
      <vt:lpstr>MLOPS – RUNNING THE PROJECT</vt:lpstr>
      <vt:lpstr>References</vt:lpstr>
      <vt:lpstr>REFERENCES</vt:lpstr>
      <vt:lpstr>Question And Answer Q&amp;A</vt:lpstr>
      <vt:lpstr>PowerPoint Presentation</vt:lpstr>
      <vt:lpstr>INTRODUCTION</vt:lpstr>
      <vt:lpstr>INTRODUCTION</vt:lpstr>
      <vt:lpstr>INTRODUCTION</vt:lpstr>
      <vt:lpstr>INTRODUCTION</vt:lpstr>
      <vt:lpstr>Solution</vt:lpstr>
      <vt:lpstr>KNN</vt:lpstr>
      <vt:lpstr>KNN</vt:lpstr>
      <vt:lpstr>KNN </vt:lpstr>
      <vt:lpstr>KNN </vt:lpstr>
      <vt:lpstr>KNN </vt:lpstr>
      <vt:lpstr>KNN </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Long Short-Term Memory Gated Recurrent Units</vt:lpstr>
      <vt:lpstr>LSTM, GRU</vt:lpstr>
      <vt:lpstr>LSTM, GRU</vt:lpstr>
      <vt:lpstr>LSTM, GRU</vt:lpstr>
      <vt:lpstr>LSTM, GRU</vt:lpstr>
      <vt:lpstr>LSTM, GRU</vt:lpstr>
      <vt:lpstr>LSTM, GRU</vt:lpstr>
      <vt:lpstr>LSTM, GRU</vt:lpstr>
      <vt:lpstr>LSTM, GRU</vt:lpstr>
      <vt:lpstr>LSTM, GRU</vt:lpstr>
      <vt:lpstr>LSTM, GRU</vt:lpstr>
      <vt:lpstr>LSTM, GRU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Quang Tri 20210860</dc:creator>
  <cp:lastModifiedBy>Tran Quang Hung 20235502</cp:lastModifiedBy>
  <cp:revision>1</cp:revision>
  <dcterms:created xsi:type="dcterms:W3CDTF">2023-07-10T08:15:41Z</dcterms:created>
  <dcterms:modified xsi:type="dcterms:W3CDTF">2025-06-06T03:00:29Z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0x0101009743B49463109F4CB2FB73322DC74A25</vt:lpwstr>
  </property>
</Properties>
</file>